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 id="2147483680" r:id="rId2"/>
    <p:sldMasterId id="2147483712" r:id="rId3"/>
    <p:sldMasterId id="2147483726" r:id="rId4"/>
    <p:sldMasterId id="2147483739" r:id="rId5"/>
  </p:sldMasterIdLst>
  <p:notesMasterIdLst>
    <p:notesMasterId r:id="rId31"/>
  </p:notesMasterIdLst>
  <p:sldIdLst>
    <p:sldId id="256" r:id="rId6"/>
    <p:sldId id="259" r:id="rId7"/>
    <p:sldId id="277" r:id="rId8"/>
    <p:sldId id="280" r:id="rId9"/>
    <p:sldId id="282" r:id="rId10"/>
    <p:sldId id="283" r:id="rId11"/>
    <p:sldId id="284" r:id="rId12"/>
    <p:sldId id="301" r:id="rId13"/>
    <p:sldId id="286" r:id="rId14"/>
    <p:sldId id="302" r:id="rId15"/>
    <p:sldId id="285" r:id="rId16"/>
    <p:sldId id="262" r:id="rId17"/>
    <p:sldId id="264" r:id="rId18"/>
    <p:sldId id="309" r:id="rId19"/>
    <p:sldId id="310" r:id="rId20"/>
    <p:sldId id="279" r:id="rId21"/>
    <p:sldId id="258" r:id="rId22"/>
    <p:sldId id="289" r:id="rId23"/>
    <p:sldId id="265" r:id="rId24"/>
    <p:sldId id="295" r:id="rId25"/>
    <p:sldId id="296" r:id="rId26"/>
    <p:sldId id="297" r:id="rId27"/>
    <p:sldId id="303" r:id="rId28"/>
    <p:sldId id="298" r:id="rId29"/>
    <p:sldId id="30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110" d="100"/>
          <a:sy n="110"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34449-E685-4F67-A7D4-C40C2301C856}" type="datetimeFigureOut">
              <a:rPr lang="en-IN" smtClean="0"/>
              <a:t>29-06-2021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A3FFF-1924-4006-AD33-18E0ECF9AE6D}" type="slidenum">
              <a:rPr lang="en-IN" smtClean="0"/>
              <a:t>‹#›</a:t>
            </a:fld>
            <a:endParaRPr lang="en-IN"/>
          </a:p>
        </p:txBody>
      </p:sp>
    </p:spTree>
    <p:extLst>
      <p:ext uri="{BB962C8B-B14F-4D97-AF65-F5344CB8AC3E}">
        <p14:creationId xmlns:p14="http://schemas.microsoft.com/office/powerpoint/2010/main" val="17590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261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8"/>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4" y="804888"/>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5"/>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4"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5" y="1257304"/>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Tree>
    <p:extLst>
      <p:ext uri="{BB962C8B-B14F-4D97-AF65-F5344CB8AC3E}">
        <p14:creationId xmlns:p14="http://schemas.microsoft.com/office/powerpoint/2010/main" val="3415601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1"/>
            <a:ext cx="12192000" cy="6858000"/>
          </a:xfrm>
        </p:spPr>
        <p:txBody>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1916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3" y="1922908"/>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9" y="2321240"/>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7" y="1583930"/>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88531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50"/>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7"/>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8"/>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6" y="908515"/>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5285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8"/>
            <a:ext cx="3752603" cy="1320801"/>
          </a:xfrm>
          <a:prstGeom prst="rect">
            <a:avLst/>
          </a:prstGeom>
        </p:spPr>
      </p:pic>
      <p:cxnSp>
        <p:nvCxnSpPr>
          <p:cNvPr id="6" name="Straight Connector 5"/>
          <p:cNvCxnSpPr/>
          <p:nvPr/>
        </p:nvCxnSpPr>
        <p:spPr>
          <a:xfrm flipV="1">
            <a:off x="3333129" y="1129313"/>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9"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6" y="2386796"/>
            <a:ext cx="3717269" cy="3717269"/>
          </a:xfrm>
          <a:prstGeom prst="rect">
            <a:avLst/>
          </a:prstGeom>
        </p:spPr>
      </p:pic>
      <p:sp>
        <p:nvSpPr>
          <p:cNvPr id="11" name="Text Placeholder 10"/>
          <p:cNvSpPr>
            <a:spLocks noGrp="1"/>
          </p:cNvSpPr>
          <p:nvPr>
            <p:ph type="body" sz="quarter" idx="10" hasCustomPrompt="1"/>
          </p:nvPr>
        </p:nvSpPr>
        <p:spPr>
          <a:xfrm>
            <a:off x="179295" y="524065"/>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5"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1303475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4" y="2213679"/>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4" y="3754355"/>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3"/>
            <a:ext cx="8206317" cy="1509184"/>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425849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94168"/>
            <a:ext cx="10972800" cy="1143000"/>
          </a:xfrm>
        </p:spPr>
        <p:txBody>
          <a:bodyPr/>
          <a:lstStyle>
            <a:lvl1pPr>
              <a:defRPr b="0">
                <a:latin typeface="Cambria"/>
                <a:cs typeface="Cambria"/>
              </a:defRPr>
            </a:lvl1pPr>
          </a:lstStyle>
          <a:p>
            <a:r>
              <a:rPr lang="en-US" dirty="0"/>
              <a:t>Click to add text</a:t>
            </a:r>
          </a:p>
        </p:txBody>
      </p:sp>
      <p:cxnSp>
        <p:nvCxnSpPr>
          <p:cNvPr id="3" name="Straight Connector 2"/>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68702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BD11C-63D5-46D1-9B60-EE1CDD8F8829}" type="datetime1">
              <a:rPr lang="en-US" smtClean="0"/>
              <a:t>6/29/2021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87A77AD2-6C88-4EF8-8AA0-33C1206A2644}" type="slidenum">
              <a:rPr lang="en-US" smtClean="0"/>
              <a:pPr/>
              <a:t>‹#›</a:t>
            </a:fld>
            <a:endParaRPr lang="en-US" dirty="0"/>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8584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96584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220641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728769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8" y="2088049"/>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18404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331528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ECF0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30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sp>
        <p:nvSpPr>
          <p:cNvPr id="2" name="TextBox 1"/>
          <p:cNvSpPr txBox="1"/>
          <p:nvPr/>
        </p:nvSpPr>
        <p:spPr>
          <a:xfrm>
            <a:off x="8406661" y="6519444"/>
            <a:ext cx="3785339"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3336918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
        <p:nvSpPr>
          <p:cNvPr id="13" name="TextBox 12"/>
          <p:cNvSpPr txBox="1"/>
          <p:nvPr/>
        </p:nvSpPr>
        <p:spPr>
          <a:xfrm>
            <a:off x="8320804" y="6519444"/>
            <a:ext cx="3871197"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2390384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7"/>
            <a:ext cx="9144000" cy="1655763"/>
          </a:xfrm>
        </p:spPr>
        <p:txBody>
          <a:bodyPr/>
          <a:lstStyle>
            <a:lvl1pPr marL="0" indent="0" algn="ctr">
              <a:buNone/>
              <a:defRPr sz="1951"/>
            </a:lvl1pPr>
            <a:lvl2pPr marL="371456" indent="0" algn="ctr">
              <a:buNone/>
              <a:defRPr sz="1625"/>
            </a:lvl2pPr>
            <a:lvl3pPr marL="742913" indent="0" algn="ctr">
              <a:buNone/>
              <a:defRPr sz="1463"/>
            </a:lvl3pPr>
            <a:lvl4pPr marL="1114369" indent="0" algn="ctr">
              <a:buNone/>
              <a:defRPr sz="1300"/>
            </a:lvl4pPr>
            <a:lvl5pPr marL="1485826" indent="0" algn="ctr">
              <a:buNone/>
              <a:defRPr sz="1300"/>
            </a:lvl5pPr>
            <a:lvl6pPr marL="1857282" indent="0" algn="ctr">
              <a:buNone/>
              <a:defRPr sz="1300"/>
            </a:lvl6pPr>
            <a:lvl7pPr marL="2228739" indent="0" algn="ctr">
              <a:buNone/>
              <a:defRPr sz="1300"/>
            </a:lvl7pPr>
            <a:lvl8pPr marL="2600195" indent="0" algn="ctr">
              <a:buNone/>
              <a:defRPr sz="1300"/>
            </a:lvl8pPr>
            <a:lvl9pPr marL="2971652" indent="0" algn="ctr">
              <a:buNone/>
              <a:defRPr sz="1300"/>
            </a:lvl9pPr>
          </a:lstStyle>
          <a:p>
            <a:r>
              <a:rPr lang="en-US"/>
              <a:t>Click to edit Master subtitle style</a:t>
            </a:r>
          </a:p>
        </p:txBody>
      </p:sp>
      <p:sp>
        <p:nvSpPr>
          <p:cNvPr id="4" name="Date Placeholder 3"/>
          <p:cNvSpPr>
            <a:spLocks noGrp="1"/>
          </p:cNvSpPr>
          <p:nvPr>
            <p:ph type="dt" sz="half" idx="10"/>
          </p:nvPr>
        </p:nvSpPr>
        <p:spPr/>
        <p:txBody>
          <a:bodyPr/>
          <a:lstStyle/>
          <a:p>
            <a:fld id="{61989981-99D8-461E-BE4C-EF4177FAB80E}" type="datetime1">
              <a:rPr lang="en-US" smtClean="0">
                <a:solidFill>
                  <a:prstClr val="black">
                    <a:tint val="75000"/>
                  </a:prstClr>
                </a:solidFill>
              </a:rPr>
              <a:t>6/29/2021</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a:solidFill>
                  <a:prstClr val="black">
                    <a:tint val="75000"/>
                  </a:prstClr>
                </a:solidFill>
              </a:rPr>
              <a:t>TechTrunk Ventures Pvt Ltd | www.techtrunk.in</a:t>
            </a: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endParaRPr lang="en-IN" dirty="0">
              <a:solidFill>
                <a:prstClr val="black">
                  <a:tint val="75000"/>
                </a:prstClr>
              </a:solidFill>
            </a:endParaRP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98881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38784C-6E89-479C-BA0D-FBD0B4EB38A9}"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203502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2"/>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2"/>
            <a:ext cx="1291464" cy="1273716"/>
          </a:xfrm>
          <a:prstGeom prst="rect">
            <a:avLst/>
          </a:prstGeom>
        </p:spPr>
      </p:pic>
      <p:sp>
        <p:nvSpPr>
          <p:cNvPr id="13" name="Rectangle 12"/>
          <p:cNvSpPr/>
          <p:nvPr/>
        </p:nvSpPr>
        <p:spPr>
          <a:xfrm>
            <a:off x="3172921" y="2122701"/>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18"/>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08" y="3112925"/>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3"/>
            <a:ext cx="1334456" cy="1928009"/>
          </a:xfrm>
          <a:prstGeom prst="rect">
            <a:avLst/>
          </a:prstGeom>
        </p:spPr>
      </p:pic>
    </p:spTree>
    <p:extLst>
      <p:ext uri="{BB962C8B-B14F-4D97-AF65-F5344CB8AC3E}">
        <p14:creationId xmlns:p14="http://schemas.microsoft.com/office/powerpoint/2010/main" val="1939873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78" y="4702860"/>
            <a:ext cx="4637617" cy="1632200"/>
          </a:xfrm>
        </p:spPr>
        <p:txBody>
          <a:bodyPr>
            <a:normAutofit/>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1" y="2154767"/>
            <a:ext cx="4637617" cy="2067984"/>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78"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89" y="1142546"/>
            <a:ext cx="4637617" cy="685925"/>
          </a:xfrm>
        </p:spPr>
        <p:txBody>
          <a:bodyPr>
            <a:noAutofit/>
          </a:bodyPr>
          <a:lstStyle>
            <a:lvl1pPr marL="0" marR="0" indent="0" algn="l" defTabSz="60958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8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9"/>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549977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7" y="2088046"/>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5" y="560299"/>
            <a:ext cx="7704791" cy="754525"/>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66" y="2008361"/>
            <a:ext cx="9249833" cy="4514849"/>
          </a:xfrm>
        </p:spPr>
        <p:txBody>
          <a:bodyPr>
            <a:normAutofit/>
          </a:bodyPr>
          <a:lstStyle>
            <a:lvl1pPr marL="685783" indent="-685783">
              <a:buClr>
                <a:schemeClr val="bg1"/>
              </a:buClr>
              <a:buFont typeface="Wingdings" charset="2"/>
              <a:buAutoNum type="arabicPlain"/>
              <a:defRPr sz="3733" baseline="0">
                <a:latin typeface="Arial"/>
                <a:cs typeface="Arial"/>
              </a:defRPr>
            </a:lvl1pPr>
          </a:lstStyle>
          <a:p>
            <a:pPr lvl="0"/>
            <a:r>
              <a:rPr lang="en-US" dirty="0"/>
              <a:t>Add Section One</a:t>
            </a:r>
          </a:p>
        </p:txBody>
      </p:sp>
    </p:spTree>
    <p:extLst>
      <p:ext uri="{BB962C8B-B14F-4D97-AF65-F5344CB8AC3E}">
        <p14:creationId xmlns:p14="http://schemas.microsoft.com/office/powerpoint/2010/main" val="311694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6/29/2021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315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2"/>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8"/>
            <a:ext cx="6284384" cy="1860549"/>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1" y="1545202"/>
            <a:ext cx="2724452" cy="606327"/>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2690640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7"/>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3" y="80488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1"/>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2"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1" y="1257301"/>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
        <p:nvSpPr>
          <p:cNvPr id="8" name="TextBox 7"/>
          <p:cNvSpPr txBox="1"/>
          <p:nvPr/>
        </p:nvSpPr>
        <p:spPr>
          <a:xfrm>
            <a:off x="7633929" y="6511828"/>
            <a:ext cx="4558072" cy="307777"/>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3029612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0"/>
            <a:ext cx="12192000" cy="6858000"/>
          </a:xfrm>
        </p:spPr>
        <p:txBody>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461982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1" y="1922904"/>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5" y="2321236"/>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6" y="1583927"/>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3081412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49"/>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5"/>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5"/>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2" y="908513"/>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659217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5"/>
            <a:ext cx="3752603" cy="1320800"/>
          </a:xfrm>
          <a:prstGeom prst="rect">
            <a:avLst/>
          </a:prstGeom>
        </p:spPr>
      </p:pic>
      <p:cxnSp>
        <p:nvCxnSpPr>
          <p:cNvPr id="6" name="Straight Connector 5"/>
          <p:cNvCxnSpPr/>
          <p:nvPr/>
        </p:nvCxnSpPr>
        <p:spPr>
          <a:xfrm flipV="1">
            <a:off x="3333125" y="1129312"/>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5"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4" y="2386794"/>
            <a:ext cx="3717269" cy="3717269"/>
          </a:xfrm>
          <a:prstGeom prst="rect">
            <a:avLst/>
          </a:prstGeom>
        </p:spPr>
      </p:pic>
      <p:sp>
        <p:nvSpPr>
          <p:cNvPr id="11" name="Text Placeholder 10"/>
          <p:cNvSpPr>
            <a:spLocks noGrp="1"/>
          </p:cNvSpPr>
          <p:nvPr>
            <p:ph type="body" sz="quarter" idx="10" hasCustomPrompt="1"/>
          </p:nvPr>
        </p:nvSpPr>
        <p:spPr>
          <a:xfrm>
            <a:off x="179293" y="524063"/>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1"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2312485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0" y="2213676"/>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0" y="3754353"/>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1"/>
            <a:ext cx="8206317" cy="1509183"/>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3076036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CABB961-0702-4A5A-988F-8C3B05E13328}" type="datetime1">
              <a:rPr lang="en-US" smtClean="0"/>
              <a:t>6/29/2021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7684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8F18E-8837-414D-ADD9-1F521CD40C45}" type="datetime1">
              <a:rPr lang="en-US" smtClean="0"/>
              <a:t>6/29/2021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87A77AD2-6C88-4EF8-8AA0-33C1206A2644}" type="slidenum">
              <a:rPr lang="en-US" smtClean="0"/>
              <a:pPr/>
              <a:t>‹#›</a:t>
            </a:fld>
            <a:endParaRPr lang="en-US" dirty="0"/>
          </a:p>
        </p:txBody>
      </p:sp>
      <p:cxnSp>
        <p:nvCxnSpPr>
          <p:cNvPr id="8" name="Straight Connector 7">
            <a:extLst>
              <a:ext uri="{FF2B5EF4-FFF2-40B4-BE49-F238E27FC236}">
                <a16:creationId xmlns:a16="http://schemas.microsoft.com/office/drawing/2014/main" id="{F8946E1D-4769-40FB-B4F7-12B685406076}"/>
              </a:ext>
            </a:extLst>
          </p:cNvPr>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044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0061623-8A52-4DE7-8DB4-6FAA4E04C328}" type="datetime1">
              <a:rPr lang="en-US" smtClean="0"/>
              <a:t>6/29/2021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8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E451C3-0FF4-47C4-B829-773ADF60F88C}" type="datetimeFigureOut">
              <a:rPr lang="en-US" smtClean="0"/>
              <a:t>6/29/2021</a:t>
            </a:fld>
            <a:endParaRPr lang="en-US" dirty="0"/>
          </a:p>
        </p:txBody>
      </p:sp>
      <p:sp>
        <p:nvSpPr>
          <p:cNvPr id="5" name="Footer Placeholder 4"/>
          <p:cNvSpPr>
            <a:spLocks noGrp="1"/>
          </p:cNvSpPr>
          <p:nvPr>
            <p:ph type="ftr" sz="quarter" idx="11"/>
          </p:nvPr>
        </p:nvSpPr>
        <p:spPr/>
        <p:txBody>
          <a:bodyPr/>
          <a:lstStyle>
            <a:lvl1pPr>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81514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5C3DC-4E3A-466F-9EA5-362D3288E098}"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9059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4C7D25-BC04-4E6C-A109-24D339622354}" type="datetime1">
              <a:rPr lang="en-US" smtClean="0"/>
              <a:t>6/29/2021</a:t>
            </a:fld>
            <a:endParaRPr lang="en-US" dirty="0"/>
          </a:p>
        </p:txBody>
      </p:sp>
      <p:sp>
        <p:nvSpPr>
          <p:cNvPr id="8" name="Footer Placeholder 7"/>
          <p:cNvSpPr>
            <a:spLocks noGrp="1"/>
          </p:cNvSpPr>
          <p:nvPr>
            <p:ph type="ftr" sz="quarter" idx="11"/>
          </p:nvPr>
        </p:nvSpPr>
        <p:spPr/>
        <p:txBody>
          <a:bodyPr/>
          <a:lstStyle/>
          <a:p>
            <a:r>
              <a:rPr lang="en-US"/>
              <a:t>TechTrunk Ventures Pvt Ltd | www.techtrunk.in</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725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80EED5-F248-4371-8D9C-53E0AF4E660A}" type="datetime1">
              <a:rPr lang="en-US" smtClean="0"/>
              <a:t>6/29/2021</a:t>
            </a:fld>
            <a:endParaRPr lang="en-US" dirty="0"/>
          </a:p>
        </p:txBody>
      </p:sp>
      <p:sp>
        <p:nvSpPr>
          <p:cNvPr id="4" name="Footer Placeholder 3"/>
          <p:cNvSpPr>
            <a:spLocks noGrp="1"/>
          </p:cNvSpPr>
          <p:nvPr>
            <p:ph type="ftr" sz="quarter" idx="11"/>
          </p:nvPr>
        </p:nvSpPr>
        <p:spPr/>
        <p:txBody>
          <a:bodyPr/>
          <a:lstStyle/>
          <a:p>
            <a:r>
              <a:rPr lang="en-US"/>
              <a:t>TechTrunk Ventures Pvt Ltd | www.techtrunk.in</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5154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41C28-5F28-4692-A3D4-1B2DFAFC866D}" type="datetime1">
              <a:rPr lang="en-US" smtClean="0"/>
              <a:t>6/29/2021</a:t>
            </a:fld>
            <a:endParaRPr lang="en-US" dirty="0"/>
          </a:p>
        </p:txBody>
      </p:sp>
      <p:sp>
        <p:nvSpPr>
          <p:cNvPr id="3" name="Footer Placeholder 2"/>
          <p:cNvSpPr>
            <a:spLocks noGrp="1"/>
          </p:cNvSpPr>
          <p:nvPr>
            <p:ph type="ftr" sz="quarter" idx="11"/>
          </p:nvPr>
        </p:nvSpPr>
        <p:spPr/>
        <p:txBody>
          <a:bodyPr/>
          <a:lstStyle/>
          <a:p>
            <a:r>
              <a:rPr lang="en-US"/>
              <a:t>TechTrunk Ventures Pvt Ltd | www.techtrunk.in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1645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9AB014-6F27-46BE-A931-6ECBD81B9F16}" type="datetime1">
              <a:rPr lang="en-US" smtClean="0"/>
              <a:t>6/29/2021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5849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B662FF-3BE6-45E1-A3ED-05A1D47F44C7}" type="datetime1">
              <a:rPr lang="en-US" smtClean="0"/>
              <a:t>6/29/2021</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414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34671F-3B6D-4C13-875B-24BC0CD71C4F}" type="datetime1">
              <a:rPr lang="en-US" smtClean="0"/>
              <a:t>6/29/2021</a:t>
            </a:fld>
            <a:endParaRPr lang="en-US" dirty="0"/>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9313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ED4A890-25ED-4538-A9AC-D13E91D7501F}" type="datetime1">
              <a:rPr lang="en-US" smtClean="0"/>
              <a:t>6/29/2021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0973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cxnSp>
        <p:nvCxnSpPr>
          <p:cNvPr id="5" name="Straight Connector 4"/>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77510804"/>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639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97063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217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964574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365557"/>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8381646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4026967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2691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6/29/2021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9234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152608"/>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5483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3221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CF0F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769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998797" y="4239031"/>
            <a:ext cx="7193203" cy="1548452"/>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Narrow"/>
            </a:endParaRPr>
          </a:p>
        </p:txBody>
      </p:sp>
      <p:sp>
        <p:nvSpPr>
          <p:cNvPr id="7" name="Text Placeholder 1"/>
          <p:cNvSpPr txBox="1">
            <a:spLocks/>
          </p:cNvSpPr>
          <p:nvPr/>
        </p:nvSpPr>
        <p:spPr>
          <a:xfrm>
            <a:off x="4993335" y="2728060"/>
            <a:ext cx="7198668" cy="1511971"/>
          </a:xfrm>
          <a:prstGeom prst="rect">
            <a:avLst/>
          </a:prstGeom>
          <a:solidFill>
            <a:schemeClr val="tx1">
              <a:lumMod val="75000"/>
              <a:alpha val="63000"/>
            </a:schemeClr>
          </a:solidFill>
          <a:ln>
            <a:solidFill>
              <a:srgbClr val="D83728">
                <a:alpha val="0"/>
              </a:srgbClr>
            </a:solidFill>
          </a:ln>
        </p:spPr>
        <p:txBody>
          <a:bodyPr vert="horz" lIns="91440" tIns="45720" rIns="91440" bIns="45720" rtlCol="0">
            <a:normAutofit/>
          </a:bodyPr>
          <a:lstStyle>
            <a:lvl1pPr marL="0" indent="0" algn="ctr" defTabSz="457200" rtl="0" eaLnBrk="1" latinLnBrk="0" hangingPunct="1">
              <a:spcBef>
                <a:spcPct val="20000"/>
              </a:spcBef>
              <a:buClr>
                <a:schemeClr val="accent2">
                  <a:lumMod val="75000"/>
                </a:schemeClr>
              </a:buClr>
              <a:buFont typeface="Arial"/>
              <a:buNone/>
              <a:defRPr sz="3000" b="0" i="0" kern="1200" spc="0">
                <a:solidFill>
                  <a:srgbClr val="FFFFFF"/>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2">
                  <a:lumMod val="75000"/>
                </a:schemeClr>
              </a:buClr>
              <a:buFont typeface="Arial" panose="020B0604020202020204" pitchFamily="34" charset="0"/>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2">
                  <a:lumMod val="75000"/>
                </a:schemeClr>
              </a:buClr>
              <a:buFont typeface="Arial"/>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p:txBody>
      </p:sp>
      <p:sp>
        <p:nvSpPr>
          <p:cNvPr id="6" name="Text Placeholder 1"/>
          <p:cNvSpPr>
            <a:spLocks noGrp="1"/>
          </p:cNvSpPr>
          <p:nvPr>
            <p:ph type="body" sz="quarter" idx="10"/>
          </p:nvPr>
        </p:nvSpPr>
        <p:spPr>
          <a:xfrm>
            <a:off x="5079105" y="4239031"/>
            <a:ext cx="7004555" cy="1548452"/>
          </a:xfrm>
          <a:ln>
            <a:solidFill>
              <a:srgbClr val="D83728">
                <a:alpha val="0"/>
              </a:srgbClr>
            </a:solidFill>
          </a:ln>
        </p:spPr>
        <p:txBody>
          <a:bodyPr>
            <a:normAutofit/>
          </a:bodyPr>
          <a:lstStyle>
            <a:lvl1pPr marL="0" indent="0" algn="ctr">
              <a:buNone/>
              <a:defRPr baseline="0">
                <a:solidFill>
                  <a:schemeClr val="bg2"/>
                </a:solidFill>
              </a:defRPr>
            </a:lvl1pPr>
          </a:lstStyle>
          <a:p>
            <a:pPr lvl="0"/>
            <a:r>
              <a:rPr lang="en-US" sz="2800"/>
              <a:t>Click to edit Master text styles</a:t>
            </a:r>
          </a:p>
        </p:txBody>
      </p:sp>
    </p:spTree>
    <p:extLst>
      <p:ext uri="{BB962C8B-B14F-4D97-AF65-F5344CB8AC3E}">
        <p14:creationId xmlns:p14="http://schemas.microsoft.com/office/powerpoint/2010/main" val="9610904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0750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6/29/2021</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132214724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574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756845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452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74791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940136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666563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87295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8177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Segoe UI" panose="020B0502040204020203" pitchFamily="34" charset="0"/>
                <a:cs typeface="Segoe UI" panose="020B0502040204020203" pitchFamily="34" charset="0"/>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Segoe UI" panose="020B0502040204020203" pitchFamily="34" charset="0"/>
                <a:ea typeface="+mn-ea"/>
                <a:cs typeface="Segoe UI" panose="020B0502040204020203" pitchFamily="34" charset="0"/>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Segoe UI" panose="020B0502040204020203" pitchFamily="34" charset="0"/>
                <a:cs typeface="Segoe UI" panose="020B0502040204020203" pitchFamily="34" charset="0"/>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Segoe UI" panose="020B0502040204020203" pitchFamily="34" charset="0"/>
                <a:cs typeface="Segoe UI" panose="020B0502040204020203" pitchFamily="34" charset="0"/>
              </a:defRPr>
            </a:lvl1pPr>
          </a:lstStyle>
          <a:p>
            <a:r>
              <a:rPr lang="en-US" dirty="0"/>
              <a:t>Click the photo icon below to add your own image.</a:t>
            </a:r>
          </a:p>
        </p:txBody>
      </p:sp>
    </p:spTree>
    <p:extLst>
      <p:ext uri="{BB962C8B-B14F-4D97-AF65-F5344CB8AC3E}">
        <p14:creationId xmlns:p14="http://schemas.microsoft.com/office/powerpoint/2010/main" val="23548725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508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44584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845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6/29/2021</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2305044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4" name="Straight Connector 3"/>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220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Dark">
    <p:bg>
      <p:bgPr>
        <a:solidFill>
          <a:srgbClr val="ECF0F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00" y="1"/>
            <a:ext cx="12169347" cy="6858000"/>
          </a:xfrm>
          <a:prstGeom prst="rect">
            <a:avLst/>
          </a:prstGeom>
        </p:spPr>
      </p:pic>
      <p:sp>
        <p:nvSpPr>
          <p:cNvPr id="12" name="Rectangle 11"/>
          <p:cNvSpPr/>
          <p:nvPr/>
        </p:nvSpPr>
        <p:spPr>
          <a:xfrm>
            <a:off x="-57063" y="15729"/>
            <a:ext cx="12192000" cy="6842272"/>
          </a:xfrm>
          <a:prstGeom prst="rect">
            <a:avLst/>
          </a:prstGeom>
          <a:solidFill>
            <a:schemeClr val="tx2">
              <a:lumMod val="50000"/>
              <a:alpha val="47000"/>
            </a:schemeClr>
          </a:solidFill>
          <a:effectLst>
            <a:outerShdw blurRad="50800" dist="50800" dir="5400000" algn="ctr"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Segoe UI" panose="020B0502040204020203" pitchFamily="34" charset="0"/>
                <a:cs typeface="Segoe UI" panose="020B0502040204020203" pitchFamily="34" charset="0"/>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Segoe UI" panose="020B0502040204020203" pitchFamily="34" charset="0"/>
                <a:cs typeface="Segoe UI" panose="020B0502040204020203" pitchFamily="34" charset="0"/>
              </a:defRPr>
            </a:lvl1pPr>
          </a:lstStyle>
          <a:p>
            <a:pPr lvl="0"/>
            <a:r>
              <a:rPr lang="en-US" dirty="0"/>
              <a:t>PART ONE</a:t>
            </a:r>
          </a:p>
        </p:txBody>
      </p:sp>
    </p:spTree>
    <p:extLst>
      <p:ext uri="{BB962C8B-B14F-4D97-AF65-F5344CB8AC3E}">
        <p14:creationId xmlns:p14="http://schemas.microsoft.com/office/powerpoint/2010/main" val="3705108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1164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sldNum="0" hdr="0" ftr="0" dt="0"/>
  <p:txStyles>
    <p:titleStyle>
      <a:lvl1pPr algn="l" defTabSz="685800" rtl="0" eaLnBrk="1" fontAlgn="base" hangingPunct="1">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1" fontAlgn="base" hangingPunct="1">
        <a:lnSpc>
          <a:spcPct val="90000"/>
        </a:lnSpc>
        <a:spcBef>
          <a:spcPct val="0"/>
        </a:spcBef>
        <a:spcAft>
          <a:spcPct val="0"/>
        </a:spcAft>
        <a:defRPr sz="3300">
          <a:solidFill>
            <a:schemeClr val="tx1"/>
          </a:solidFill>
          <a:latin typeface="Calibri Light" pitchFamily="34" charset="0"/>
        </a:defRPr>
      </a:lvl2pPr>
      <a:lvl3pPr algn="l" defTabSz="685800" rtl="0" eaLnBrk="1" fontAlgn="base" hangingPunct="1">
        <a:lnSpc>
          <a:spcPct val="90000"/>
        </a:lnSpc>
        <a:spcBef>
          <a:spcPct val="0"/>
        </a:spcBef>
        <a:spcAft>
          <a:spcPct val="0"/>
        </a:spcAft>
        <a:defRPr sz="3300">
          <a:solidFill>
            <a:schemeClr val="tx1"/>
          </a:solidFill>
          <a:latin typeface="Calibri Light" pitchFamily="34" charset="0"/>
        </a:defRPr>
      </a:lvl3pPr>
      <a:lvl4pPr algn="l" defTabSz="685800" rtl="0" eaLnBrk="1" fontAlgn="base" hangingPunct="1">
        <a:lnSpc>
          <a:spcPct val="90000"/>
        </a:lnSpc>
        <a:spcBef>
          <a:spcPct val="0"/>
        </a:spcBef>
        <a:spcAft>
          <a:spcPct val="0"/>
        </a:spcAft>
        <a:defRPr sz="3300">
          <a:solidFill>
            <a:schemeClr val="tx1"/>
          </a:solidFill>
          <a:latin typeface="Calibri Light" pitchFamily="34" charset="0"/>
        </a:defRPr>
      </a:lvl4pPr>
      <a:lvl5pPr algn="l" defTabSz="685800" rtl="0" eaLnBrk="1" fontAlgn="base" hangingPunct="1">
        <a:lnSpc>
          <a:spcPct val="90000"/>
        </a:lnSpc>
        <a:spcBef>
          <a:spcPct val="0"/>
        </a:spcBef>
        <a:spcAft>
          <a:spcPct val="0"/>
        </a:spcAft>
        <a:defRPr sz="3300">
          <a:solidFill>
            <a:schemeClr val="tx1"/>
          </a:solidFill>
          <a:latin typeface="Calibri Light" pitchFamily="34" charset="0"/>
        </a:defRPr>
      </a:lvl5pPr>
      <a:lvl6pPr marL="457200" algn="l" defTabSz="685800" rtl="0" eaLnBrk="1" fontAlgn="base" hangingPunct="1">
        <a:lnSpc>
          <a:spcPct val="90000"/>
        </a:lnSpc>
        <a:spcBef>
          <a:spcPct val="0"/>
        </a:spcBef>
        <a:spcAft>
          <a:spcPct val="0"/>
        </a:spcAft>
        <a:defRPr sz="3300">
          <a:solidFill>
            <a:schemeClr val="tx1"/>
          </a:solidFill>
          <a:latin typeface="Calibri Light" pitchFamily="34" charset="0"/>
        </a:defRPr>
      </a:lvl6pPr>
      <a:lvl7pPr marL="914400" algn="l" defTabSz="685800" rtl="0" eaLnBrk="1" fontAlgn="base" hangingPunct="1">
        <a:lnSpc>
          <a:spcPct val="90000"/>
        </a:lnSpc>
        <a:spcBef>
          <a:spcPct val="0"/>
        </a:spcBef>
        <a:spcAft>
          <a:spcPct val="0"/>
        </a:spcAft>
        <a:defRPr sz="3300">
          <a:solidFill>
            <a:schemeClr val="tx1"/>
          </a:solidFill>
          <a:latin typeface="Calibri Light" pitchFamily="34" charset="0"/>
        </a:defRPr>
      </a:lvl7pPr>
      <a:lvl8pPr marL="1371600" algn="l" defTabSz="685800" rtl="0" eaLnBrk="1" fontAlgn="base" hangingPunct="1">
        <a:lnSpc>
          <a:spcPct val="90000"/>
        </a:lnSpc>
        <a:spcBef>
          <a:spcPct val="0"/>
        </a:spcBef>
        <a:spcAft>
          <a:spcPct val="0"/>
        </a:spcAft>
        <a:defRPr sz="3300">
          <a:solidFill>
            <a:schemeClr val="tx1"/>
          </a:solidFill>
          <a:latin typeface="Calibri Light" pitchFamily="34" charset="0"/>
        </a:defRPr>
      </a:lvl8pPr>
      <a:lvl9pPr marL="1828800" algn="l" defTabSz="685800" rtl="0" eaLnBrk="1" fontAlgn="base" hangingPunct="1">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59945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hf sldNum="0" hdr="0" dt="0"/>
  <p:txStyles>
    <p:titleStyle>
      <a:lvl1pPr algn="l" defTabSz="609555" rtl="0" eaLnBrk="1" latinLnBrk="0" hangingPunct="1">
        <a:spcBef>
          <a:spcPct val="0"/>
        </a:spcBef>
        <a:buNone/>
        <a:defRPr sz="4800" b="0" i="0" kern="0" baseline="0">
          <a:solidFill>
            <a:schemeClr val="tx1">
              <a:lumMod val="75000"/>
            </a:schemeClr>
          </a:solidFill>
          <a:latin typeface="Segoe UI" panose="020B0502040204020203" pitchFamily="34" charset="0"/>
          <a:ea typeface="+mj-ea"/>
          <a:cs typeface="Segoe UI" panose="020B0502040204020203" pitchFamily="34" charset="0"/>
        </a:defRPr>
      </a:lvl1pPr>
    </p:titleStyle>
    <p:bodyStyle>
      <a:lvl1pPr marL="457167" indent="-457167" algn="l" defTabSz="609555" rtl="0" eaLnBrk="1" latinLnBrk="0" hangingPunct="1">
        <a:spcBef>
          <a:spcPct val="20000"/>
        </a:spcBef>
        <a:buClr>
          <a:srgbClr val="C00000"/>
        </a:buClr>
        <a:buFont typeface="Wingdings" panose="05000000000000000000" pitchFamily="2" charset="2"/>
        <a:buChar char="§"/>
        <a:defRPr sz="4267" b="0" i="0" kern="1200">
          <a:solidFill>
            <a:schemeClr val="tx1">
              <a:lumMod val="50000"/>
            </a:schemeClr>
          </a:solidFill>
          <a:latin typeface="Segoe UI" panose="020B0502040204020203" pitchFamily="34" charset="0"/>
          <a:ea typeface="+mn-ea"/>
          <a:cs typeface="Segoe UI" panose="020B0502040204020203" pitchFamily="34" charset="0"/>
        </a:defRPr>
      </a:lvl1pPr>
      <a:lvl2pPr marL="990526" indent="-380972"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2pPr>
      <a:lvl3pPr marL="1523887" indent="-304776"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3pPr>
      <a:lvl4pPr marL="2133440"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4pPr>
      <a:lvl5pPr marL="2742994"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6BF8439-6865-44E2-9FF7-A21A1BB90A3D}" type="datetime1">
              <a:rPr lang="en-US" smtClean="0"/>
              <a:t>6/29/2021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TechTrunk Ventures Pvt Ltd | www.techtrunk.in</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235851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6/29/2021</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0752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6/29/2021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08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Decision Trees	</a:t>
            </a:r>
          </a:p>
        </p:txBody>
      </p:sp>
      <p:sp>
        <p:nvSpPr>
          <p:cNvPr id="3" name="Subtitle 2"/>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00847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03F2-1DE2-4B93-87E4-E15F24F8D8E7}"/>
              </a:ext>
            </a:extLst>
          </p:cNvPr>
          <p:cNvSpPr>
            <a:spLocks noGrp="1"/>
          </p:cNvSpPr>
          <p:nvPr>
            <p:ph type="title"/>
          </p:nvPr>
        </p:nvSpPr>
        <p:spPr/>
        <p:txBody>
          <a:bodyPr/>
          <a:lstStyle/>
          <a:p>
            <a:r>
              <a:rPr lang="en-IN" b="1" dirty="0"/>
              <a:t>Steps to calculate Variance:</a:t>
            </a:r>
            <a:endParaRPr lang="en-IN" dirty="0"/>
          </a:p>
        </p:txBody>
      </p:sp>
      <p:sp>
        <p:nvSpPr>
          <p:cNvPr id="3" name="Content Placeholder 2">
            <a:extLst>
              <a:ext uri="{FF2B5EF4-FFF2-40B4-BE49-F238E27FC236}">
                <a16:creationId xmlns:a16="http://schemas.microsoft.com/office/drawing/2014/main" id="{8C86A5E8-A555-4E5A-9595-9FD9BD22F566}"/>
              </a:ext>
            </a:extLst>
          </p:cNvPr>
          <p:cNvSpPr>
            <a:spLocks noGrp="1"/>
          </p:cNvSpPr>
          <p:nvPr>
            <p:ph sz="quarter" idx="13"/>
          </p:nvPr>
        </p:nvSpPr>
        <p:spPr/>
        <p:txBody>
          <a:bodyPr/>
          <a:lstStyle/>
          <a:p>
            <a:pPr marL="457200" indent="-457200">
              <a:buFont typeface="+mj-lt"/>
              <a:buAutoNum type="arabicPeriod"/>
            </a:pPr>
            <a:r>
              <a:rPr lang="en-US" dirty="0"/>
              <a:t>Calculate variance for each node.</a:t>
            </a:r>
          </a:p>
          <a:p>
            <a:pPr marL="457200" indent="-457200">
              <a:buFont typeface="+mj-lt"/>
              <a:buAutoNum type="arabicPeriod"/>
            </a:pPr>
            <a:r>
              <a:rPr lang="en-US" dirty="0"/>
              <a:t>Calculate variance for each split as weighted average of each node variance.</a:t>
            </a:r>
          </a:p>
          <a:p>
            <a:pPr marL="457200" indent="-457200">
              <a:buFont typeface="+mj-lt"/>
              <a:buAutoNum type="arabicPeriod"/>
            </a:pPr>
            <a:endParaRPr lang="en-IN" dirty="0"/>
          </a:p>
        </p:txBody>
      </p:sp>
    </p:spTree>
    <p:extLst>
      <p:ext uri="{BB962C8B-B14F-4D97-AF65-F5344CB8AC3E}">
        <p14:creationId xmlns:p14="http://schemas.microsoft.com/office/powerpoint/2010/main" val="114393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2EE4-1A2E-41E4-9F4F-5A177A4AC9D3}"/>
              </a:ext>
            </a:extLst>
          </p:cNvPr>
          <p:cNvSpPr>
            <a:spLocks noGrp="1"/>
          </p:cNvSpPr>
          <p:nvPr>
            <p:ph type="title"/>
          </p:nvPr>
        </p:nvSpPr>
        <p:spPr/>
        <p:txBody>
          <a:bodyPr/>
          <a:lstStyle/>
          <a:p>
            <a:r>
              <a:rPr lang="en-US" b="1" dirty="0"/>
              <a:t>Which is better - Entropy or Gini</a:t>
            </a:r>
            <a:endParaRPr lang="en-IN" dirty="0"/>
          </a:p>
        </p:txBody>
      </p:sp>
      <p:sp>
        <p:nvSpPr>
          <p:cNvPr id="3" name="Content Placeholder 2">
            <a:extLst>
              <a:ext uri="{FF2B5EF4-FFF2-40B4-BE49-F238E27FC236}">
                <a16:creationId xmlns:a16="http://schemas.microsoft.com/office/drawing/2014/main" id="{04FF6792-9343-4CC0-B166-9D1C30CE267C}"/>
              </a:ext>
            </a:extLst>
          </p:cNvPr>
          <p:cNvSpPr>
            <a:spLocks noGrp="1"/>
          </p:cNvSpPr>
          <p:nvPr>
            <p:ph sz="quarter" idx="13"/>
          </p:nvPr>
        </p:nvSpPr>
        <p:spPr/>
        <p:txBody>
          <a:bodyPr/>
          <a:lstStyle/>
          <a:p>
            <a:r>
              <a:rPr lang="en-US" i="1" dirty="0"/>
              <a:t>Both splitting </a:t>
            </a:r>
            <a:r>
              <a:rPr lang="en-US" i="1" dirty="0" err="1"/>
              <a:t>criterias</a:t>
            </a:r>
            <a:r>
              <a:rPr lang="en-US" i="1" dirty="0"/>
              <a:t> are approximately similar and produces similar result in 95% of the cases. Gini is comparatively faster than Entropy as it does not require calculation of log.</a:t>
            </a:r>
            <a:endParaRPr lang="en-IN" dirty="0"/>
          </a:p>
        </p:txBody>
      </p:sp>
    </p:spTree>
    <p:extLst>
      <p:ext uri="{BB962C8B-B14F-4D97-AF65-F5344CB8AC3E}">
        <p14:creationId xmlns:p14="http://schemas.microsoft.com/office/powerpoint/2010/main" val="4069419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7411" y="1891657"/>
            <a:ext cx="6959820" cy="4301632"/>
          </a:xfrm>
          <a:prstGeom prst="rect">
            <a:avLst/>
          </a:prstGeom>
        </p:spPr>
      </p:pic>
      <p:sp>
        <p:nvSpPr>
          <p:cNvPr id="6" name="Title 5">
            <a:extLst>
              <a:ext uri="{FF2B5EF4-FFF2-40B4-BE49-F238E27FC236}">
                <a16:creationId xmlns:a16="http://schemas.microsoft.com/office/drawing/2014/main" id="{95FE0272-6D76-4F30-90B7-7150FCB202F5}"/>
              </a:ext>
            </a:extLst>
          </p:cNvPr>
          <p:cNvSpPr>
            <a:spLocks noGrp="1"/>
          </p:cNvSpPr>
          <p:nvPr>
            <p:ph type="title"/>
          </p:nvPr>
        </p:nvSpPr>
        <p:spPr/>
        <p:txBody>
          <a:bodyPr/>
          <a:lstStyle/>
          <a:p>
            <a:r>
              <a:rPr lang="en-US" sz="5400" b="1" dirty="0">
                <a:solidFill>
                  <a:schemeClr val="accent1">
                    <a:lumMod val="75000"/>
                  </a:schemeClr>
                </a:solidFill>
              </a:rPr>
              <a:t>How Decision Tree works?</a:t>
            </a:r>
            <a:endParaRPr lang="en-IN" dirty="0"/>
          </a:p>
        </p:txBody>
      </p:sp>
      <p:sp>
        <p:nvSpPr>
          <p:cNvPr id="7" name="Content Placeholder 6">
            <a:extLst>
              <a:ext uri="{FF2B5EF4-FFF2-40B4-BE49-F238E27FC236}">
                <a16:creationId xmlns:a16="http://schemas.microsoft.com/office/drawing/2014/main" id="{3527AAC5-8A0B-4FFA-9613-6AE70E872E15}"/>
              </a:ext>
            </a:extLst>
          </p:cNvPr>
          <p:cNvSpPr>
            <a:spLocks noGrp="1"/>
          </p:cNvSpPr>
          <p:nvPr>
            <p:ph sz="quarter" idx="13"/>
          </p:nvPr>
        </p:nvSpPr>
        <p:spPr>
          <a:xfrm>
            <a:off x="1023938" y="1883268"/>
            <a:ext cx="3769735" cy="4301632"/>
          </a:xfrm>
        </p:spPr>
        <p:txBody>
          <a:bodyPr>
            <a:normAutofit fontScale="77500" lnSpcReduction="20000"/>
          </a:bodyPr>
          <a:lstStyle/>
          <a:p>
            <a:r>
              <a:rPr lang="en-US" dirty="0"/>
              <a:t>Weather information of last 14 days – </a:t>
            </a:r>
          </a:p>
          <a:p>
            <a:endParaRPr lang="en-US" dirty="0"/>
          </a:p>
          <a:p>
            <a:r>
              <a:rPr lang="en-US" dirty="0"/>
              <a:t>Whether match was played on those days or not.</a:t>
            </a:r>
          </a:p>
          <a:p>
            <a:endParaRPr lang="en-US" dirty="0"/>
          </a:p>
          <a:p>
            <a:r>
              <a:rPr lang="en-US" dirty="0"/>
              <a:t>Now using decision tree we have to predict that for given conditions – </a:t>
            </a:r>
          </a:p>
          <a:p>
            <a:pPr marL="0" indent="0">
              <a:buNone/>
            </a:pPr>
            <a:endParaRPr lang="en-US" dirty="0"/>
          </a:p>
          <a:p>
            <a:r>
              <a:rPr lang="en-US" dirty="0"/>
              <a:t>Outlook – Rainy</a:t>
            </a:r>
          </a:p>
          <a:p>
            <a:r>
              <a:rPr lang="en-US" dirty="0"/>
              <a:t>Humidity – High</a:t>
            </a:r>
          </a:p>
          <a:p>
            <a:r>
              <a:rPr lang="en-US" dirty="0"/>
              <a:t>Wind – Weak</a:t>
            </a:r>
          </a:p>
          <a:p>
            <a:r>
              <a:rPr lang="en-US" dirty="0"/>
              <a:t>Match - ?</a:t>
            </a:r>
          </a:p>
          <a:p>
            <a:endParaRPr lang="en-US" dirty="0"/>
          </a:p>
          <a:p>
            <a:endParaRPr lang="en-IN" dirty="0"/>
          </a:p>
        </p:txBody>
      </p:sp>
    </p:spTree>
    <p:extLst>
      <p:ext uri="{BB962C8B-B14F-4D97-AF65-F5344CB8AC3E}">
        <p14:creationId xmlns:p14="http://schemas.microsoft.com/office/powerpoint/2010/main" val="190266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0091" y="1659823"/>
            <a:ext cx="6984466" cy="4612961"/>
          </a:xfrm>
          <a:prstGeom prst="rect">
            <a:avLst/>
          </a:prstGeom>
        </p:spPr>
      </p:pic>
      <p:sp>
        <p:nvSpPr>
          <p:cNvPr id="5" name="Title 4">
            <a:extLst>
              <a:ext uri="{FF2B5EF4-FFF2-40B4-BE49-F238E27FC236}">
                <a16:creationId xmlns:a16="http://schemas.microsoft.com/office/drawing/2014/main" id="{0DD73434-3F25-4D27-80E0-BCA70738D257}"/>
              </a:ext>
            </a:extLst>
          </p:cNvPr>
          <p:cNvSpPr>
            <a:spLocks noGrp="1"/>
          </p:cNvSpPr>
          <p:nvPr>
            <p:ph type="title"/>
          </p:nvPr>
        </p:nvSpPr>
        <p:spPr/>
        <p:txBody>
          <a:bodyPr/>
          <a:lstStyle/>
          <a:p>
            <a:r>
              <a:rPr lang="en-US" sz="5400" b="1" dirty="0">
                <a:solidFill>
                  <a:schemeClr val="accent1">
                    <a:lumMod val="75000"/>
                  </a:schemeClr>
                </a:solidFill>
              </a:rPr>
              <a:t>Decision Trees</a:t>
            </a:r>
            <a:endParaRPr lang="en-IN" dirty="0"/>
          </a:p>
        </p:txBody>
      </p:sp>
    </p:spTree>
    <p:extLst>
      <p:ext uri="{BB962C8B-B14F-4D97-AF65-F5344CB8AC3E}">
        <p14:creationId xmlns:p14="http://schemas.microsoft.com/office/powerpoint/2010/main" val="4052948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051D-AF97-4BDE-8EBC-B2103599ED3C}"/>
              </a:ext>
            </a:extLst>
          </p:cNvPr>
          <p:cNvSpPr>
            <a:spLocks noGrp="1"/>
          </p:cNvSpPr>
          <p:nvPr>
            <p:ph type="title"/>
          </p:nvPr>
        </p:nvSpPr>
        <p:spPr/>
        <p:txBody>
          <a:bodyPr/>
          <a:lstStyle/>
          <a:p>
            <a:r>
              <a:rPr lang="en-IN" dirty="0"/>
              <a:t>Decision Tree for regression</a:t>
            </a:r>
          </a:p>
        </p:txBody>
      </p:sp>
      <p:sp>
        <p:nvSpPr>
          <p:cNvPr id="3" name="Content Placeholder 2">
            <a:extLst>
              <a:ext uri="{FF2B5EF4-FFF2-40B4-BE49-F238E27FC236}">
                <a16:creationId xmlns:a16="http://schemas.microsoft.com/office/drawing/2014/main" id="{18636F17-CA84-4BF4-AFCC-47C77027D174}"/>
              </a:ext>
            </a:extLst>
          </p:cNvPr>
          <p:cNvSpPr>
            <a:spLocks noGrp="1"/>
          </p:cNvSpPr>
          <p:nvPr>
            <p:ph sz="quarter" idx="13"/>
          </p:nvPr>
        </p:nvSpPr>
        <p:spPr/>
        <p:txBody>
          <a:bodyPr/>
          <a:lstStyle/>
          <a:p>
            <a:r>
              <a:rPr lang="en-US" dirty="0"/>
              <a:t>Decision tree builds regression or classification models in the form of a tree structure. It breaks down a dataset into smaller and smaller subsets while at the same time an associated decision tree is incrementally developed. The final result is a tree with </a:t>
            </a:r>
            <a:r>
              <a:rPr lang="en-US" b="1" dirty="0"/>
              <a:t>decision nodes</a:t>
            </a:r>
            <a:r>
              <a:rPr lang="en-US" dirty="0"/>
              <a:t> and </a:t>
            </a:r>
            <a:r>
              <a:rPr lang="en-US" b="1" dirty="0"/>
              <a:t>leaf nodes</a:t>
            </a:r>
            <a:r>
              <a:rPr lang="en-US" dirty="0"/>
              <a:t>.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a:t>
            </a:r>
            <a:r>
              <a:rPr lang="en-US" b="1" dirty="0"/>
              <a:t>root node</a:t>
            </a:r>
            <a:r>
              <a:rPr lang="en-US" dirty="0"/>
              <a:t>. Decision trees can handle both categorical and numerical data. </a:t>
            </a:r>
            <a:endParaRPr lang="en-IN" dirty="0"/>
          </a:p>
        </p:txBody>
      </p:sp>
    </p:spTree>
    <p:extLst>
      <p:ext uri="{BB962C8B-B14F-4D97-AF65-F5344CB8AC3E}">
        <p14:creationId xmlns:p14="http://schemas.microsoft.com/office/powerpoint/2010/main" val="3665727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051D-AF97-4BDE-8EBC-B2103599ED3C}"/>
              </a:ext>
            </a:extLst>
          </p:cNvPr>
          <p:cNvSpPr>
            <a:spLocks noGrp="1"/>
          </p:cNvSpPr>
          <p:nvPr>
            <p:ph type="title"/>
          </p:nvPr>
        </p:nvSpPr>
        <p:spPr/>
        <p:txBody>
          <a:bodyPr/>
          <a:lstStyle/>
          <a:p>
            <a:r>
              <a:rPr lang="en-IN" dirty="0"/>
              <a:t>Decision Tree for regression</a:t>
            </a:r>
          </a:p>
        </p:txBody>
      </p:sp>
      <p:sp>
        <p:nvSpPr>
          <p:cNvPr id="3" name="Content Placeholder 2">
            <a:extLst>
              <a:ext uri="{FF2B5EF4-FFF2-40B4-BE49-F238E27FC236}">
                <a16:creationId xmlns:a16="http://schemas.microsoft.com/office/drawing/2014/main" id="{18636F17-CA84-4BF4-AFCC-47C77027D174}"/>
              </a:ext>
            </a:extLst>
          </p:cNvPr>
          <p:cNvSpPr>
            <a:spLocks noGrp="1"/>
          </p:cNvSpPr>
          <p:nvPr>
            <p:ph sz="quarter" idx="13"/>
          </p:nvPr>
        </p:nvSpPr>
        <p:spPr/>
        <p:txBody>
          <a:bodyPr/>
          <a:lstStyle/>
          <a:p>
            <a:endParaRPr lang="en-IN"/>
          </a:p>
        </p:txBody>
      </p:sp>
      <p:pic>
        <p:nvPicPr>
          <p:cNvPr id="1026" name="Picture 2" descr="https://www.saedsayad.com/images/Decision_tree_r1.png">
            <a:extLst>
              <a:ext uri="{FF2B5EF4-FFF2-40B4-BE49-F238E27FC236}">
                <a16:creationId xmlns:a16="http://schemas.microsoft.com/office/drawing/2014/main" id="{DB2B2CEA-6EA1-42A9-886A-E74DAB09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36" y="2084832"/>
            <a:ext cx="10702111" cy="38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40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CCB-8CBB-4C62-A50E-859D3D5C2F3A}"/>
              </a:ext>
            </a:extLst>
          </p:cNvPr>
          <p:cNvSpPr>
            <a:spLocks noGrp="1"/>
          </p:cNvSpPr>
          <p:nvPr>
            <p:ph type="title"/>
          </p:nvPr>
        </p:nvSpPr>
        <p:spPr/>
        <p:txBody>
          <a:bodyPr/>
          <a:lstStyle/>
          <a:p>
            <a:r>
              <a:rPr lang="en-IN" b="1" dirty="0"/>
              <a:t>Pruning : Correct Overfitting</a:t>
            </a:r>
            <a:endParaRPr lang="en-IN" dirty="0"/>
          </a:p>
        </p:txBody>
      </p:sp>
      <p:sp>
        <p:nvSpPr>
          <p:cNvPr id="3" name="Content Placeholder 2">
            <a:extLst>
              <a:ext uri="{FF2B5EF4-FFF2-40B4-BE49-F238E27FC236}">
                <a16:creationId xmlns:a16="http://schemas.microsoft.com/office/drawing/2014/main" id="{8E7670C9-3930-44E3-ABCB-60DDF9777F8E}"/>
              </a:ext>
            </a:extLst>
          </p:cNvPr>
          <p:cNvSpPr>
            <a:spLocks noGrp="1"/>
          </p:cNvSpPr>
          <p:nvPr>
            <p:ph sz="quarter" idx="13"/>
          </p:nvPr>
        </p:nvSpPr>
        <p:spPr/>
        <p:txBody>
          <a:bodyPr/>
          <a:lstStyle/>
          <a:p>
            <a:r>
              <a:rPr lang="en-US" dirty="0"/>
              <a:t>It is a technique to correct overfitting problem. It reduces the size of decision trees by removing sections of the tree that provide little power to classify instances. It is used to remove anomalies in the training data due to noise or outliers.</a:t>
            </a:r>
            <a:endParaRPr lang="en-IN" dirty="0"/>
          </a:p>
        </p:txBody>
      </p:sp>
    </p:spTree>
    <p:extLst>
      <p:ext uri="{BB962C8B-B14F-4D97-AF65-F5344CB8AC3E}">
        <p14:creationId xmlns:p14="http://schemas.microsoft.com/office/powerpoint/2010/main" val="149398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256145" y="1865745"/>
            <a:ext cx="10261600" cy="4123892"/>
          </a:xfrm>
          <a:prstGeom prst="rect">
            <a:avLst/>
          </a:prstGeom>
        </p:spPr>
        <p:txBody>
          <a:bodyPr>
            <a:noAutofit/>
          </a:bodyPr>
          <a:lst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69863" lvl="1" indent="-169863">
              <a:buFont typeface="Symbol" panose="05050102010706020507" pitchFamily="18" charset="2"/>
              <a:buChar char="®"/>
              <a:defRPr/>
            </a:pPr>
            <a:r>
              <a:rPr lang="en-IN" sz="2200" dirty="0"/>
              <a:t>Among patients profile, who will respond better with such treatment</a:t>
            </a:r>
          </a:p>
          <a:p>
            <a:pPr marL="500052" lvl="2">
              <a:buClr>
                <a:schemeClr val="tx1"/>
              </a:buClr>
              <a:buFont typeface="Tahoma" panose="020B0604030504040204" pitchFamily="34" charset="0"/>
              <a:buChar char="»"/>
              <a:tabLst>
                <a:tab pos="535305" algn="l"/>
              </a:tabLst>
              <a:defRPr/>
            </a:pPr>
            <a:r>
              <a:rPr lang="en-IN" sz="2200" dirty="0"/>
              <a:t>So by putting rest of them into another kind of treatment</a:t>
            </a:r>
          </a:p>
          <a:p>
            <a:pPr marL="328602" lvl="2" indent="0">
              <a:buClr>
                <a:schemeClr val="tx1"/>
              </a:buClr>
              <a:buNone/>
              <a:tabLst>
                <a:tab pos="535305" algn="l"/>
              </a:tabLst>
              <a:defRPr/>
            </a:pPr>
            <a:endParaRPr lang="en-IN" sz="2200" dirty="0"/>
          </a:p>
          <a:p>
            <a:pPr marL="169863" lvl="1" indent="-169863">
              <a:buFont typeface="Symbol" panose="05050102010706020507" pitchFamily="18" charset="2"/>
              <a:buChar char="®"/>
              <a:defRPr/>
            </a:pPr>
            <a:r>
              <a:rPr lang="en-IN" sz="2200" dirty="0"/>
              <a:t>Among customers, Find profile of those who will attrite vs. those will stay with the business</a:t>
            </a:r>
          </a:p>
          <a:p>
            <a:pPr marL="500052" lvl="2">
              <a:buClr>
                <a:schemeClr val="tx1"/>
              </a:buClr>
              <a:buFont typeface="Tahoma" panose="020B0604030504040204" pitchFamily="34" charset="0"/>
              <a:buChar char="»"/>
              <a:tabLst>
                <a:tab pos="535305" algn="l"/>
              </a:tabLst>
              <a:defRPr/>
            </a:pPr>
            <a:r>
              <a:rPr lang="en-IN" sz="2200" dirty="0"/>
              <a:t>So by targeting such customer you can reduce attrition?</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applicants, Find which are the applicants, who can be fraud (such as cases of account take over)</a:t>
            </a:r>
          </a:p>
          <a:p>
            <a:pPr marL="500052" lvl="2">
              <a:buClr>
                <a:schemeClr val="tx1"/>
              </a:buClr>
              <a:buFont typeface="Tahoma" panose="020B0604030504040204" pitchFamily="34" charset="0"/>
              <a:buChar char="»"/>
              <a:tabLst>
                <a:tab pos="535305" algn="l"/>
              </a:tabLst>
              <a:defRPr/>
            </a:pPr>
            <a:r>
              <a:rPr lang="en-IN" sz="2200" dirty="0"/>
              <a:t>So by working on few selected applications you can avoid lots of account take over fraud cases</a:t>
            </a:r>
          </a:p>
        </p:txBody>
      </p:sp>
      <p:sp>
        <p:nvSpPr>
          <p:cNvPr id="6" name="Rectangle 5"/>
          <p:cNvSpPr/>
          <p:nvPr/>
        </p:nvSpPr>
        <p:spPr>
          <a:xfrm>
            <a:off x="1256145" y="868363"/>
            <a:ext cx="6669198" cy="646331"/>
          </a:xfrm>
          <a:prstGeom prst="rect">
            <a:avLst/>
          </a:prstGeom>
        </p:spPr>
        <p:txBody>
          <a:bodyPr wrap="none">
            <a:spAutoFit/>
          </a:bodyPr>
          <a:lstStyle/>
          <a:p>
            <a:r>
              <a:rPr lang="en-IN" sz="3600" b="1" dirty="0"/>
              <a:t>Business Scenario and Advantage </a:t>
            </a:r>
            <a:endParaRPr lang="en-US" sz="3600" b="1" dirty="0"/>
          </a:p>
        </p:txBody>
      </p:sp>
    </p:spTree>
    <p:extLst>
      <p:ext uri="{BB962C8B-B14F-4D97-AF65-F5344CB8AC3E}">
        <p14:creationId xmlns:p14="http://schemas.microsoft.com/office/powerpoint/2010/main" val="284623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86D9-C637-401C-B109-9213F8755C51}"/>
              </a:ext>
            </a:extLst>
          </p:cNvPr>
          <p:cNvSpPr>
            <a:spLocks noGrp="1"/>
          </p:cNvSpPr>
          <p:nvPr>
            <p:ph type="title"/>
          </p:nvPr>
        </p:nvSpPr>
        <p:spPr/>
        <p:txBody>
          <a:bodyPr/>
          <a:lstStyle/>
          <a:p>
            <a:pPr lvl="0" defTabSz="457200">
              <a:lnSpc>
                <a:spcPct val="100000"/>
              </a:lnSpc>
              <a:spcBef>
                <a:spcPts val="0"/>
              </a:spcBef>
            </a:pPr>
            <a:r>
              <a:rPr lang="en-IN" sz="3600" b="1" cap="none" spc="0">
                <a:solidFill>
                  <a:prstClr val="black"/>
                </a:solidFill>
                <a:latin typeface="Tw Cen MT" panose="020B0602020104020603"/>
                <a:ea typeface="+mn-ea"/>
                <a:cs typeface="+mn-cs"/>
              </a:rPr>
              <a:t>Business Scenario and Advantage </a:t>
            </a:r>
            <a:endParaRPr lang="en-US" sz="3600" b="1" cap="none" spc="0" dirty="0">
              <a:solidFill>
                <a:prstClr val="black"/>
              </a:solidFill>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2F115099-0330-435A-BB38-007DE89CF2FD}"/>
              </a:ext>
            </a:extLst>
          </p:cNvPr>
          <p:cNvSpPr>
            <a:spLocks noGrp="1"/>
          </p:cNvSpPr>
          <p:nvPr>
            <p:ph sz="quarter" idx="13"/>
          </p:nvPr>
        </p:nvSpPr>
        <p:spPr/>
        <p:txBody>
          <a:bodyPr/>
          <a:lstStyle/>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prospect of home loan pool, Find who are the prospects customer, who will switch over their home loan</a:t>
            </a:r>
          </a:p>
          <a:p>
            <a:pPr marL="500052" lvl="2">
              <a:buClr>
                <a:schemeClr val="tx1"/>
              </a:buClr>
              <a:buFont typeface="Tahoma" panose="020B0604030504040204" pitchFamily="34" charset="0"/>
              <a:buChar char="»"/>
              <a:tabLst>
                <a:tab pos="535305" algn="l"/>
              </a:tabLst>
              <a:defRPr/>
            </a:pPr>
            <a:r>
              <a:rPr lang="en-IN" sz="2200" dirty="0"/>
              <a:t>So by not working on few prospect, bank can quickly grow their portfolio by taking over existing home loans</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Find who among current base will move into delinquency</a:t>
            </a:r>
          </a:p>
          <a:p>
            <a:pPr marL="500052" lvl="2">
              <a:lnSpc>
                <a:spcPct val="160000"/>
              </a:lnSpc>
              <a:buClr>
                <a:schemeClr val="tx1"/>
              </a:buClr>
              <a:buFont typeface="Tahoma" panose="020B0604030504040204" pitchFamily="34" charset="0"/>
              <a:buChar char="»"/>
              <a:tabLst>
                <a:tab pos="535305" algn="l"/>
              </a:tabLst>
              <a:defRPr/>
            </a:pPr>
            <a:r>
              <a:rPr lang="en-IN" sz="2200" dirty="0"/>
              <a:t>So that their credit limit can be reduced to reduce exposure and losses</a:t>
            </a:r>
          </a:p>
          <a:p>
            <a:pPr marL="169863" lvl="1" indent="-169863">
              <a:buFont typeface="Symbol" panose="05050102010706020507" pitchFamily="18" charset="2"/>
              <a:buChar char="®"/>
              <a:defRPr/>
            </a:pPr>
            <a:endParaRPr lang="en-IN" sz="2200" dirty="0"/>
          </a:p>
          <a:p>
            <a:endParaRPr lang="en-IN" dirty="0"/>
          </a:p>
        </p:txBody>
      </p:sp>
    </p:spTree>
    <p:extLst>
      <p:ext uri="{BB962C8B-B14F-4D97-AF65-F5344CB8AC3E}">
        <p14:creationId xmlns:p14="http://schemas.microsoft.com/office/powerpoint/2010/main" val="1121479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636" y="874059"/>
            <a:ext cx="10098740" cy="4770537"/>
          </a:xfrm>
          <a:prstGeom prst="rect">
            <a:avLst/>
          </a:prstGeom>
        </p:spPr>
        <p:txBody>
          <a:bodyPr wrap="square">
            <a:spAutoFit/>
          </a:bodyPr>
          <a:lstStyle/>
          <a:p>
            <a:r>
              <a:rPr lang="en-US" sz="4000" b="1" dirty="0">
                <a:solidFill>
                  <a:schemeClr val="accent1">
                    <a:lumMod val="50000"/>
                  </a:schemeClr>
                </a:solidFill>
              </a:rPr>
              <a:t>Stopping Criteria </a:t>
            </a:r>
          </a:p>
          <a:p>
            <a:r>
              <a:rPr lang="en-US" sz="3200" dirty="0"/>
              <a:t>• Maximum depth </a:t>
            </a:r>
          </a:p>
          <a:p>
            <a:r>
              <a:rPr lang="en-US" sz="3200" dirty="0"/>
              <a:t>• Minimum leaf nodes</a:t>
            </a:r>
          </a:p>
          <a:p>
            <a:endParaRPr lang="en-US" sz="3200" dirty="0"/>
          </a:p>
          <a:p>
            <a:endParaRPr lang="en-US" sz="3200" dirty="0"/>
          </a:p>
          <a:p>
            <a:r>
              <a:rPr lang="en-US" sz="4000" b="1" dirty="0">
                <a:solidFill>
                  <a:schemeClr val="accent1">
                    <a:lumMod val="50000"/>
                  </a:schemeClr>
                </a:solidFill>
              </a:rPr>
              <a:t>Finding a good threshold for numerical data </a:t>
            </a:r>
          </a:p>
          <a:p>
            <a:r>
              <a:rPr lang="en-US" sz="3200" dirty="0"/>
              <a:t>• observed point of data </a:t>
            </a:r>
          </a:p>
          <a:p>
            <a:r>
              <a:rPr lang="en-US" sz="3200" dirty="0"/>
              <a:t>• the point that class labels are changed </a:t>
            </a:r>
          </a:p>
          <a:p>
            <a:r>
              <a:rPr lang="en-US" sz="3200" dirty="0"/>
              <a:t>• percentile of data </a:t>
            </a:r>
          </a:p>
        </p:txBody>
      </p:sp>
    </p:spTree>
    <p:extLst>
      <p:ext uri="{BB962C8B-B14F-4D97-AF65-F5344CB8AC3E}">
        <p14:creationId xmlns:p14="http://schemas.microsoft.com/office/powerpoint/2010/main" val="335624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643" t="33050" r="31750"/>
          <a:stretch/>
        </p:blipFill>
        <p:spPr>
          <a:xfrm>
            <a:off x="7399867" y="2336800"/>
            <a:ext cx="3606800" cy="2985962"/>
          </a:xfrm>
          <a:prstGeom prst="rect">
            <a:avLst/>
          </a:prstGeom>
        </p:spPr>
      </p:pic>
      <p:sp>
        <p:nvSpPr>
          <p:cNvPr id="5" name="Title 4">
            <a:extLst>
              <a:ext uri="{FF2B5EF4-FFF2-40B4-BE49-F238E27FC236}">
                <a16:creationId xmlns:a16="http://schemas.microsoft.com/office/drawing/2014/main" id="{5B8EB6E5-32D8-4D4A-9784-E1E54C941958}"/>
              </a:ext>
            </a:extLst>
          </p:cNvPr>
          <p:cNvSpPr>
            <a:spLocks noGrp="1"/>
          </p:cNvSpPr>
          <p:nvPr>
            <p:ph type="title"/>
          </p:nvPr>
        </p:nvSpPr>
        <p:spPr>
          <a:xfrm>
            <a:off x="1023938" y="812799"/>
            <a:ext cx="9720072" cy="984165"/>
          </a:xfrm>
        </p:spPr>
        <p:txBody>
          <a:bodyPr>
            <a:normAutofit/>
          </a:bodyPr>
          <a:lstStyle/>
          <a:p>
            <a:r>
              <a:rPr lang="en-US" sz="54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96CC14AA-D8C6-40D6-AFC0-7481F60EA682}"/>
              </a:ext>
            </a:extLst>
          </p:cNvPr>
          <p:cNvSpPr>
            <a:spLocks noGrp="1"/>
          </p:cNvSpPr>
          <p:nvPr>
            <p:ph sz="quarter" idx="13"/>
          </p:nvPr>
        </p:nvSpPr>
        <p:spPr>
          <a:xfrm>
            <a:off x="1023938" y="2222090"/>
            <a:ext cx="5952595" cy="3962810"/>
          </a:xfrm>
        </p:spPr>
        <p:txBody>
          <a:bodyPr/>
          <a:lstStyle/>
          <a:p>
            <a:pPr>
              <a:lnSpc>
                <a:spcPct val="150000"/>
              </a:lnSpc>
            </a:pPr>
            <a:r>
              <a:rPr lang="en-US" dirty="0"/>
              <a:t>A decision tree is a tree like graphical representation of possible solutions to a decision based on certain conditions. </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22742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96DB1-5066-4D47-B6A5-9BFC8A37C812}"/>
              </a:ext>
            </a:extLst>
          </p:cNvPr>
          <p:cNvSpPr>
            <a:spLocks noGrp="1"/>
          </p:cNvSpPr>
          <p:nvPr>
            <p:ph type="title"/>
          </p:nvPr>
        </p:nvSpPr>
        <p:spPr/>
        <p:txBody>
          <a:bodyPr/>
          <a:lstStyle/>
          <a:p>
            <a:r>
              <a:rPr lang="en-IN" b="1" dirty="0"/>
              <a:t>Advantages :</a:t>
            </a:r>
            <a:endParaRPr lang="en-IN" dirty="0"/>
          </a:p>
        </p:txBody>
      </p:sp>
      <p:sp>
        <p:nvSpPr>
          <p:cNvPr id="4" name="Content Placeholder 3">
            <a:extLst>
              <a:ext uri="{FF2B5EF4-FFF2-40B4-BE49-F238E27FC236}">
                <a16:creationId xmlns:a16="http://schemas.microsoft.com/office/drawing/2014/main" id="{3FC97C55-E6E2-410E-B1AD-883C498292B5}"/>
              </a:ext>
            </a:extLst>
          </p:cNvPr>
          <p:cNvSpPr>
            <a:spLocks noGrp="1"/>
          </p:cNvSpPr>
          <p:nvPr>
            <p:ph sz="quarter" idx="13"/>
          </p:nvPr>
        </p:nvSpPr>
        <p:spPr/>
        <p:txBody>
          <a:bodyPr/>
          <a:lstStyle/>
          <a:p>
            <a:pPr fontAlgn="base">
              <a:buFont typeface="Wingdings" panose="05000000000000000000" pitchFamily="2" charset="2"/>
              <a:buChar char="§"/>
            </a:pPr>
            <a:r>
              <a:rPr lang="en-US" dirty="0"/>
              <a:t>Decision tree is easy to interpret.</a:t>
            </a:r>
          </a:p>
          <a:p>
            <a:pPr fontAlgn="base">
              <a:buFont typeface="Wingdings" panose="05000000000000000000" pitchFamily="2" charset="2"/>
              <a:buChar char="§"/>
            </a:pPr>
            <a:r>
              <a:rPr lang="en-US" dirty="0"/>
              <a:t>Decision Tree works even if there is nonlinear relationships between variables. It does not require linearity assumption.</a:t>
            </a:r>
          </a:p>
          <a:p>
            <a:pPr fontAlgn="base">
              <a:buFont typeface="Wingdings" panose="05000000000000000000" pitchFamily="2" charset="2"/>
              <a:buChar char="§"/>
            </a:pPr>
            <a:r>
              <a:rPr lang="en-US" dirty="0"/>
              <a:t>Decision Tree is not sensitive to outliers.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945023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A451-8C84-46B2-9A4D-320D28DDE61D}"/>
              </a:ext>
            </a:extLst>
          </p:cNvPr>
          <p:cNvSpPr>
            <a:spLocks noGrp="1"/>
          </p:cNvSpPr>
          <p:nvPr>
            <p:ph type="title"/>
          </p:nvPr>
        </p:nvSpPr>
        <p:spPr/>
        <p:txBody>
          <a:bodyPr/>
          <a:lstStyle/>
          <a:p>
            <a:r>
              <a:rPr lang="en-IN" b="1" dirty="0"/>
              <a:t>Disadvantages :</a:t>
            </a:r>
            <a:endParaRPr lang="en-IN" dirty="0"/>
          </a:p>
        </p:txBody>
      </p:sp>
      <p:sp>
        <p:nvSpPr>
          <p:cNvPr id="3" name="Content Placeholder 2">
            <a:extLst>
              <a:ext uri="{FF2B5EF4-FFF2-40B4-BE49-F238E27FC236}">
                <a16:creationId xmlns:a16="http://schemas.microsoft.com/office/drawing/2014/main" id="{071B79F2-CB48-4E36-995D-5F73504BC912}"/>
              </a:ext>
            </a:extLst>
          </p:cNvPr>
          <p:cNvSpPr>
            <a:spLocks noGrp="1"/>
          </p:cNvSpPr>
          <p:nvPr>
            <p:ph sz="quarter" idx="13"/>
          </p:nvPr>
        </p:nvSpPr>
        <p:spPr/>
        <p:txBody>
          <a:bodyPr/>
          <a:lstStyle/>
          <a:p>
            <a:pPr fontAlgn="base"/>
            <a:r>
              <a:rPr lang="en-US" dirty="0"/>
              <a:t>Decision tree model generally overfits. It means it does not perform well on validation sample.</a:t>
            </a:r>
          </a:p>
          <a:p>
            <a:pPr fontAlgn="base"/>
            <a:r>
              <a:rPr lang="en-US" dirty="0"/>
              <a:t>It assumes all independent variables interact each other, It is generally not the case every time.</a:t>
            </a:r>
          </a:p>
          <a:p>
            <a:endParaRPr lang="en-IN" dirty="0"/>
          </a:p>
        </p:txBody>
      </p:sp>
    </p:spTree>
    <p:extLst>
      <p:ext uri="{BB962C8B-B14F-4D97-AF65-F5344CB8AC3E}">
        <p14:creationId xmlns:p14="http://schemas.microsoft.com/office/powerpoint/2010/main" val="2930288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E21A9F-BAB8-4FC9-AE71-F7241CD32CBF}"/>
              </a:ext>
            </a:extLst>
          </p:cNvPr>
          <p:cNvSpPr>
            <a:spLocks noGrp="1"/>
          </p:cNvSpPr>
          <p:nvPr>
            <p:ph type="title"/>
          </p:nvPr>
        </p:nvSpPr>
        <p:spPr/>
        <p:txBody>
          <a:bodyPr/>
          <a:lstStyle/>
          <a:p>
            <a:r>
              <a:rPr lang="en-US" sz="5400" b="1" dirty="0">
                <a:solidFill>
                  <a:schemeClr val="accent1">
                    <a:lumMod val="75000"/>
                  </a:schemeClr>
                </a:solidFill>
              </a:rPr>
              <a:t>Random Forest</a:t>
            </a:r>
            <a:endParaRPr lang="en-IN" dirty="0"/>
          </a:p>
        </p:txBody>
      </p:sp>
      <p:sp>
        <p:nvSpPr>
          <p:cNvPr id="6" name="Content Placeholder 5">
            <a:extLst>
              <a:ext uri="{FF2B5EF4-FFF2-40B4-BE49-F238E27FC236}">
                <a16:creationId xmlns:a16="http://schemas.microsoft.com/office/drawing/2014/main" id="{38E8B764-78F5-4F06-B060-970308B08CE9}"/>
              </a:ext>
            </a:extLst>
          </p:cNvPr>
          <p:cNvSpPr>
            <a:spLocks noGrp="1"/>
          </p:cNvSpPr>
          <p:nvPr>
            <p:ph sz="quarter" idx="13"/>
          </p:nvPr>
        </p:nvSpPr>
        <p:spPr/>
        <p:txBody>
          <a:bodyPr/>
          <a:lstStyle/>
          <a:p>
            <a:pPr>
              <a:lnSpc>
                <a:spcPct val="150000"/>
              </a:lnSpc>
            </a:pPr>
            <a:r>
              <a:rPr lang="en-US" sz="2400" b="1" dirty="0"/>
              <a:t>Random forest</a:t>
            </a:r>
            <a:r>
              <a:rPr lang="en-US" sz="2400" dirty="0"/>
              <a:t> (or </a:t>
            </a:r>
            <a:r>
              <a:rPr lang="en-US" sz="2400" b="1" dirty="0"/>
              <a:t>random forests</a:t>
            </a:r>
            <a:r>
              <a:rPr lang="en-US" sz="2400" dirty="0"/>
              <a:t>) is an ensemble classifier that consists of many decision trees and outputs the class that is the mode of the class's output by individual trees.</a:t>
            </a:r>
          </a:p>
          <a:p>
            <a:pPr>
              <a:lnSpc>
                <a:spcPct val="150000"/>
              </a:lnSpc>
            </a:pPr>
            <a:endParaRPr lang="en-IN" dirty="0"/>
          </a:p>
        </p:txBody>
      </p:sp>
    </p:spTree>
    <p:extLst>
      <p:ext uri="{BB962C8B-B14F-4D97-AF65-F5344CB8AC3E}">
        <p14:creationId xmlns:p14="http://schemas.microsoft.com/office/powerpoint/2010/main" val="342900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82FE-B616-4FD2-A5EE-20294DBBA2D8}"/>
              </a:ext>
            </a:extLst>
          </p:cNvPr>
          <p:cNvSpPr>
            <a:spLocks noGrp="1"/>
          </p:cNvSpPr>
          <p:nvPr>
            <p:ph type="title"/>
          </p:nvPr>
        </p:nvSpPr>
        <p:spPr/>
        <p:txBody>
          <a:bodyPr/>
          <a:lstStyle/>
          <a:p>
            <a:r>
              <a:rPr lang="en-IN" dirty="0"/>
              <a:t>Working of Random Forest</a:t>
            </a:r>
          </a:p>
        </p:txBody>
      </p:sp>
      <p:sp>
        <p:nvSpPr>
          <p:cNvPr id="3" name="Content Placeholder 2">
            <a:extLst>
              <a:ext uri="{FF2B5EF4-FFF2-40B4-BE49-F238E27FC236}">
                <a16:creationId xmlns:a16="http://schemas.microsoft.com/office/drawing/2014/main" id="{64392139-8EB7-40D4-BFC7-0F56069B6039}"/>
              </a:ext>
            </a:extLst>
          </p:cNvPr>
          <p:cNvSpPr>
            <a:spLocks noGrp="1"/>
          </p:cNvSpPr>
          <p:nvPr>
            <p:ph sz="quarter" idx="13"/>
          </p:nvPr>
        </p:nvSpPr>
        <p:spPr/>
        <p:txBody>
          <a:bodyPr/>
          <a:lstStyle/>
          <a:p>
            <a:pPr marL="457200" indent="-457200">
              <a:buFont typeface="+mj-lt"/>
              <a:buAutoNum type="arabicPeriod"/>
            </a:pPr>
            <a:r>
              <a:rPr lang="en-US" dirty="0"/>
              <a:t>Assume number of cases in the training set is N. Then, sample of these N cases is taken at random but </a:t>
            </a:r>
            <a:r>
              <a:rPr lang="en-US" i="1" dirty="0"/>
              <a:t>with replacement</a:t>
            </a:r>
            <a:r>
              <a:rPr lang="en-US" dirty="0"/>
              <a:t>. This sample will be the training set for growing the tree.</a:t>
            </a:r>
          </a:p>
          <a:p>
            <a:pPr marL="457200" indent="-457200">
              <a:buFont typeface="+mj-lt"/>
              <a:buAutoNum type="arabicPeriod"/>
            </a:pPr>
            <a:r>
              <a:rPr lang="en-US" dirty="0"/>
              <a:t>If there are M input variables, a number m&lt;M is specified such that at each node, m variables are selected at random out of the M. The best split on these m is used to split the node. The value of m is held constant while we grow the forest.</a:t>
            </a:r>
          </a:p>
          <a:p>
            <a:pPr marL="457200" indent="-457200">
              <a:buFont typeface="+mj-lt"/>
              <a:buAutoNum type="arabicPeriod"/>
            </a:pPr>
            <a:r>
              <a:rPr lang="en-US" dirty="0"/>
              <a:t>Each tree is grown to the largest extent possible and  there is no pruning.</a:t>
            </a:r>
          </a:p>
          <a:p>
            <a:pPr marL="457200" indent="-457200">
              <a:buFont typeface="+mj-lt"/>
              <a:buAutoNum type="arabicPeriod"/>
            </a:pPr>
            <a:r>
              <a:rPr lang="en-US" dirty="0"/>
              <a:t>Predict new data by aggregating the predictions of the </a:t>
            </a:r>
            <a:r>
              <a:rPr lang="en-US" dirty="0" err="1"/>
              <a:t>ntree</a:t>
            </a:r>
            <a:r>
              <a:rPr lang="en-US" dirty="0"/>
              <a:t> trees (i.e., majority votes for classification, average for regression).</a:t>
            </a:r>
          </a:p>
        </p:txBody>
      </p:sp>
    </p:spTree>
    <p:extLst>
      <p:ext uri="{BB962C8B-B14F-4D97-AF65-F5344CB8AC3E}">
        <p14:creationId xmlns:p14="http://schemas.microsoft.com/office/powerpoint/2010/main" val="277338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FAFF7-324B-4867-AA86-7BA776AAB24E}"/>
              </a:ext>
            </a:extLst>
          </p:cNvPr>
          <p:cNvSpPr>
            <a:spLocks noGrp="1"/>
          </p:cNvSpPr>
          <p:nvPr>
            <p:ph type="title"/>
          </p:nvPr>
        </p:nvSpPr>
        <p:spPr/>
        <p:txBody>
          <a:bodyPr>
            <a:normAutofit/>
          </a:bodyPr>
          <a:lstStyle/>
          <a:p>
            <a:r>
              <a:rPr lang="en-US" b="1" dirty="0"/>
              <a:t>Features and Advantages of Random Forest</a:t>
            </a:r>
            <a:endParaRPr lang="en-IN" dirty="0"/>
          </a:p>
        </p:txBody>
      </p:sp>
      <p:sp>
        <p:nvSpPr>
          <p:cNvPr id="5" name="Content Placeholder 4">
            <a:extLst>
              <a:ext uri="{FF2B5EF4-FFF2-40B4-BE49-F238E27FC236}">
                <a16:creationId xmlns:a16="http://schemas.microsoft.com/office/drawing/2014/main" id="{1E075FC6-BD0B-45C6-BFBA-7804A62AA7EF}"/>
              </a:ext>
            </a:extLst>
          </p:cNvPr>
          <p:cNvSpPr>
            <a:spLocks noGrp="1"/>
          </p:cNvSpPr>
          <p:nvPr>
            <p:ph sz="quarter" idx="13"/>
          </p:nvPr>
        </p:nvSpPr>
        <p:spPr/>
        <p:txBody>
          <a:bodyPr>
            <a:normAutofit fontScale="92500" lnSpcReduction="10000"/>
          </a:bodyPr>
          <a:lstStyle/>
          <a:p>
            <a:pPr marL="0" indent="0">
              <a:buNone/>
            </a:pPr>
            <a:r>
              <a:rPr lang="en-US" sz="2400" dirty="0"/>
              <a:t>The advantages of random forest are:</a:t>
            </a:r>
          </a:p>
          <a:p>
            <a:pPr marL="457200" indent="-457200">
              <a:buFont typeface="+mj-lt"/>
              <a:buAutoNum type="arabicPeriod"/>
            </a:pPr>
            <a:r>
              <a:rPr lang="en-US" sz="2400" dirty="0"/>
              <a:t>It is one of the most accurate learning algorithms available. For many data sets, it produces a highly accurate classifier.</a:t>
            </a:r>
          </a:p>
          <a:p>
            <a:pPr marL="457200" indent="-457200">
              <a:buFont typeface="+mj-lt"/>
              <a:buAutoNum type="arabicPeriod"/>
            </a:pPr>
            <a:r>
              <a:rPr lang="en-US" sz="2400" dirty="0"/>
              <a:t>It runs efficiently on large databases.</a:t>
            </a:r>
          </a:p>
          <a:p>
            <a:pPr marL="457200" indent="-457200">
              <a:buFont typeface="+mj-lt"/>
              <a:buAutoNum type="arabicPeriod"/>
            </a:pPr>
            <a:r>
              <a:rPr lang="en-US" sz="2400" dirty="0"/>
              <a:t>It can handle thousands of input variables without variable deletion.</a:t>
            </a:r>
          </a:p>
          <a:p>
            <a:pPr marL="457200" indent="-457200">
              <a:buFont typeface="+mj-lt"/>
              <a:buAutoNum type="arabicPeriod"/>
            </a:pPr>
            <a:r>
              <a:rPr lang="en-US" sz="2400" dirty="0"/>
              <a:t>It gives estimates of what variables are important in the classification.</a:t>
            </a:r>
          </a:p>
          <a:p>
            <a:pPr marL="457200" indent="-457200">
              <a:buFont typeface="+mj-lt"/>
              <a:buAutoNum type="arabicPeriod"/>
            </a:pPr>
            <a:r>
              <a:rPr lang="en-US" sz="2400" dirty="0"/>
              <a:t>It generates an internal unbiased estimate of the generalization error as the forest building progresses.</a:t>
            </a:r>
          </a:p>
          <a:p>
            <a:pPr marL="457200" indent="-457200">
              <a:buFont typeface="+mj-lt"/>
              <a:buAutoNum type="arabicPeriod"/>
            </a:pPr>
            <a:r>
              <a:rPr lang="en-US" sz="2400" dirty="0"/>
              <a:t>It has an effective method for estimating missing data and maintains accuracy when a large proportion of the data are missing.</a:t>
            </a:r>
          </a:p>
          <a:p>
            <a:pPr marL="457200" indent="-457200">
              <a:buFont typeface="+mj-lt"/>
              <a:buAutoNum type="arabicPeriod"/>
            </a:pPr>
            <a:endParaRPr lang="en-IN" dirty="0"/>
          </a:p>
        </p:txBody>
      </p:sp>
    </p:spTree>
    <p:extLst>
      <p:ext uri="{BB962C8B-B14F-4D97-AF65-F5344CB8AC3E}">
        <p14:creationId xmlns:p14="http://schemas.microsoft.com/office/powerpoint/2010/main" val="10363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0"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programming on Decision Trees and Random Forest</a:t>
            </a:r>
          </a:p>
        </p:txBody>
      </p:sp>
    </p:spTree>
    <p:extLst>
      <p:ext uri="{BB962C8B-B14F-4D97-AF65-F5344CB8AC3E}">
        <p14:creationId xmlns:p14="http://schemas.microsoft.com/office/powerpoint/2010/main" val="284181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0CA5-8E45-4EE7-BBE6-C9DC8061BB67}"/>
              </a:ext>
            </a:extLst>
          </p:cNvPr>
          <p:cNvSpPr>
            <a:spLocks noGrp="1"/>
          </p:cNvSpPr>
          <p:nvPr>
            <p:ph type="title"/>
          </p:nvPr>
        </p:nvSpPr>
        <p:spPr/>
        <p:txBody>
          <a:bodyPr/>
          <a:lstStyle/>
          <a:p>
            <a:r>
              <a:rPr lang="en-US" sz="48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6FC23298-42EE-4379-BEEC-5FD51B7EC9A2}"/>
              </a:ext>
            </a:extLst>
          </p:cNvPr>
          <p:cNvSpPr>
            <a:spLocks noGrp="1"/>
          </p:cNvSpPr>
          <p:nvPr>
            <p:ph sz="quarter" idx="13"/>
          </p:nvPr>
        </p:nvSpPr>
        <p:spPr/>
        <p:txBody>
          <a:bodyPr/>
          <a:lstStyle/>
          <a:p>
            <a:pPr fontAlgn="base"/>
            <a:r>
              <a:rPr lang="en-US" dirty="0"/>
              <a:t>A decision tree has three main components :</a:t>
            </a:r>
            <a:br>
              <a:rPr lang="en-US" dirty="0"/>
            </a:br>
            <a:r>
              <a:rPr lang="en-US" b="1" dirty="0"/>
              <a:t>Root Node : </a:t>
            </a:r>
            <a:r>
              <a:rPr lang="en-US" dirty="0"/>
              <a:t>The top most node is called Root Node. It implies the best predictor (independent variable).</a:t>
            </a:r>
          </a:p>
          <a:p>
            <a:pPr fontAlgn="base"/>
            <a:r>
              <a:rPr lang="en-US" b="1" dirty="0"/>
              <a:t>Decision / Internal Node :</a:t>
            </a:r>
            <a:r>
              <a:rPr lang="en-US" dirty="0"/>
              <a:t> The nodes in which predictors (independent variables) are tested and each branch represents an outcome of the test</a:t>
            </a:r>
          </a:p>
          <a:p>
            <a:pPr fontAlgn="base"/>
            <a:r>
              <a:rPr lang="en-US" b="1" dirty="0"/>
              <a:t>Leaf / Terminal Node :</a:t>
            </a:r>
            <a:r>
              <a:rPr lang="en-US" dirty="0"/>
              <a:t> It holds a class label (category) - Yes or No (Final Classification Outcome).</a:t>
            </a:r>
          </a:p>
          <a:p>
            <a:endParaRPr lang="en-IN" dirty="0"/>
          </a:p>
        </p:txBody>
      </p:sp>
    </p:spTree>
    <p:extLst>
      <p:ext uri="{BB962C8B-B14F-4D97-AF65-F5344CB8AC3E}">
        <p14:creationId xmlns:p14="http://schemas.microsoft.com/office/powerpoint/2010/main" val="185640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7031-41D6-4C89-AA04-344AF8EBC76C}"/>
              </a:ext>
            </a:extLst>
          </p:cNvPr>
          <p:cNvSpPr>
            <a:spLocks noGrp="1"/>
          </p:cNvSpPr>
          <p:nvPr>
            <p:ph type="title"/>
          </p:nvPr>
        </p:nvSpPr>
        <p:spPr/>
        <p:txBody>
          <a:bodyPr/>
          <a:lstStyle/>
          <a:p>
            <a:r>
              <a:rPr lang="en-IN" b="1" dirty="0"/>
              <a:t>How Decision Tree works:</a:t>
            </a:r>
            <a:endParaRPr lang="en-IN" dirty="0"/>
          </a:p>
        </p:txBody>
      </p:sp>
      <p:sp>
        <p:nvSpPr>
          <p:cNvPr id="3" name="Content Placeholder 2">
            <a:extLst>
              <a:ext uri="{FF2B5EF4-FFF2-40B4-BE49-F238E27FC236}">
                <a16:creationId xmlns:a16="http://schemas.microsoft.com/office/drawing/2014/main" id="{FE07D7F7-5600-41C2-B2EA-9FD6DFACB47B}"/>
              </a:ext>
            </a:extLst>
          </p:cNvPr>
          <p:cNvSpPr>
            <a:spLocks noGrp="1"/>
          </p:cNvSpPr>
          <p:nvPr>
            <p:ph sz="quarter" idx="13"/>
          </p:nvPr>
        </p:nvSpPr>
        <p:spPr/>
        <p:txBody>
          <a:bodyPr/>
          <a:lstStyle/>
          <a:p>
            <a:pPr marL="457200" indent="-457200" fontAlgn="base">
              <a:buFont typeface="+mj-lt"/>
              <a:buAutoNum type="arabicPeriod"/>
            </a:pPr>
            <a:r>
              <a:rPr lang="en-US" dirty="0"/>
              <a:t>Pick the variable that gives the best split (based on lowest Gini Index)</a:t>
            </a:r>
          </a:p>
          <a:p>
            <a:pPr marL="457200" indent="-457200" fontAlgn="base">
              <a:buFont typeface="+mj-lt"/>
              <a:buAutoNum type="arabicPeriod"/>
            </a:pPr>
            <a:r>
              <a:rPr lang="en-US" dirty="0"/>
              <a:t>Partition the data based on the value of this variable</a:t>
            </a:r>
          </a:p>
          <a:p>
            <a:pPr marL="457200" indent="-457200" fontAlgn="base">
              <a:buFont typeface="+mj-lt"/>
              <a:buAutoNum type="arabicPeriod"/>
            </a:pPr>
            <a:r>
              <a:rPr lang="en-US" dirty="0"/>
              <a:t>Repeat step 1 and step 2. Splitting stops when CART detects no further gain can be made, or some pre-set stopping rules are met. (Alternatively, the data are split as much as possible and then the tree is later pruned.</a:t>
            </a:r>
          </a:p>
          <a:p>
            <a:pPr marL="457200" indent="-457200">
              <a:buFont typeface="+mj-lt"/>
              <a:buAutoNum type="arabicPeriod"/>
            </a:pPr>
            <a:endParaRPr lang="en-IN" dirty="0"/>
          </a:p>
        </p:txBody>
      </p:sp>
    </p:spTree>
    <p:extLst>
      <p:ext uri="{BB962C8B-B14F-4D97-AF65-F5344CB8AC3E}">
        <p14:creationId xmlns:p14="http://schemas.microsoft.com/office/powerpoint/2010/main" val="11519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4EC-9AC0-4899-856E-E7E1E637F4F8}"/>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CDEEF3AF-1A4C-4A17-9B12-A27D78120B8F}"/>
              </a:ext>
            </a:extLst>
          </p:cNvPr>
          <p:cNvSpPr>
            <a:spLocks noGrp="1"/>
          </p:cNvSpPr>
          <p:nvPr>
            <p:ph sz="quarter" idx="13"/>
          </p:nvPr>
        </p:nvSpPr>
        <p:spPr/>
        <p:txBody>
          <a:bodyPr/>
          <a:lstStyle/>
          <a:p>
            <a:r>
              <a:rPr lang="en-US" dirty="0"/>
              <a:t>Gini Index measures impurity in node. It varies between 0 and (1-1/n) where n is the number of categories in a dependent variable.</a:t>
            </a:r>
            <a:endParaRPr lang="en-IN" dirty="0"/>
          </a:p>
        </p:txBody>
      </p:sp>
      <p:pic>
        <p:nvPicPr>
          <p:cNvPr id="1026" name="Picture 2" descr="https://4.bp.blogspot.com/-YJ69UmYUx50/WSlQ9YX4TwI/AAAAAAAAGSU/Ds5OJQ_nCx0SnqYEbDqXBRI3p0Xtqt4WwCLcB/s1600/Gini%2BIndex.png">
            <a:extLst>
              <a:ext uri="{FF2B5EF4-FFF2-40B4-BE49-F238E27FC236}">
                <a16:creationId xmlns:a16="http://schemas.microsoft.com/office/drawing/2014/main" id="{1601B626-A776-4F0C-9CEA-DB3FB67F5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592" y="3703432"/>
            <a:ext cx="28765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57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BBF4-1771-41A4-A2FC-F1E42588F7D0}"/>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B4C0575E-EB01-4830-A251-1370EFE12432}"/>
              </a:ext>
            </a:extLst>
          </p:cNvPr>
          <p:cNvSpPr>
            <a:spLocks noGrp="1"/>
          </p:cNvSpPr>
          <p:nvPr>
            <p:ph sz="quarter" idx="13"/>
          </p:nvPr>
        </p:nvSpPr>
        <p:spPr/>
        <p:txBody>
          <a:bodyPr/>
          <a:lstStyle/>
          <a:p>
            <a:pPr marL="0" indent="0" fontAlgn="base">
              <a:buNone/>
            </a:pPr>
            <a:r>
              <a:rPr lang="en-US" b="1" dirty="0"/>
              <a:t>Important Points :</a:t>
            </a:r>
          </a:p>
          <a:p>
            <a:pPr marL="457200" indent="-457200" fontAlgn="base">
              <a:buFont typeface="+mj-lt"/>
              <a:buAutoNum type="arabicPeriod"/>
            </a:pPr>
            <a:r>
              <a:rPr lang="en-US" dirty="0" err="1"/>
              <a:t>Zero.gini</a:t>
            </a:r>
            <a:r>
              <a:rPr lang="en-US" dirty="0"/>
              <a:t> index implies perfect classification.</a:t>
            </a:r>
          </a:p>
          <a:p>
            <a:pPr marL="457200" indent="-457200" fontAlgn="base">
              <a:buFont typeface="+mj-lt"/>
              <a:buAutoNum type="arabicPeriod"/>
            </a:pPr>
            <a:r>
              <a:rPr lang="en-US" dirty="0"/>
              <a:t>(1 - (1/ No. of classes) implies worst classification</a:t>
            </a:r>
          </a:p>
          <a:p>
            <a:pPr marL="457200" indent="-457200" fontAlgn="base">
              <a:buFont typeface="+mj-lt"/>
              <a:buAutoNum type="arabicPeriod"/>
            </a:pPr>
            <a:r>
              <a:rPr lang="en-US" dirty="0"/>
              <a:t>We want a variable split having a low Gini Index.</a:t>
            </a:r>
          </a:p>
          <a:p>
            <a:pPr marL="457200" indent="-457200">
              <a:buFont typeface="+mj-lt"/>
              <a:buAutoNum type="arabicPeriod"/>
            </a:pPr>
            <a:endParaRPr lang="en-IN" dirty="0"/>
          </a:p>
        </p:txBody>
      </p:sp>
    </p:spTree>
    <p:extLst>
      <p:ext uri="{BB962C8B-B14F-4D97-AF65-F5344CB8AC3E}">
        <p14:creationId xmlns:p14="http://schemas.microsoft.com/office/powerpoint/2010/main" val="150996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B96-B889-4625-B2DC-A359DEC11698}"/>
              </a:ext>
            </a:extLst>
          </p:cNvPr>
          <p:cNvSpPr>
            <a:spLocks noGrp="1"/>
          </p:cNvSpPr>
          <p:nvPr>
            <p:ph type="title"/>
          </p:nvPr>
        </p:nvSpPr>
        <p:spPr/>
        <p:txBody>
          <a:bodyPr/>
          <a:lstStyle/>
          <a:p>
            <a:r>
              <a:rPr lang="en-IN" b="1" dirty="0"/>
              <a:t>Entropy / Information Gain</a:t>
            </a:r>
            <a:endParaRPr lang="en-IN" dirty="0"/>
          </a:p>
        </p:txBody>
      </p:sp>
      <p:sp>
        <p:nvSpPr>
          <p:cNvPr id="3" name="Content Placeholder 2">
            <a:extLst>
              <a:ext uri="{FF2B5EF4-FFF2-40B4-BE49-F238E27FC236}">
                <a16:creationId xmlns:a16="http://schemas.microsoft.com/office/drawing/2014/main" id="{80911F73-F2EA-4164-A081-9725ADE5E3A5}"/>
              </a:ext>
            </a:extLst>
          </p:cNvPr>
          <p:cNvSpPr>
            <a:spLocks noGrp="1"/>
          </p:cNvSpPr>
          <p:nvPr>
            <p:ph sz="quarter" idx="13"/>
          </p:nvPr>
        </p:nvSpPr>
        <p:spPr/>
        <p:txBody>
          <a:bodyPr/>
          <a:lstStyle/>
          <a:p>
            <a:r>
              <a:rPr lang="en-IN" dirty="0"/>
              <a:t>Entropy: Amount of Uncertainty in decision making</a:t>
            </a:r>
          </a:p>
          <a:p>
            <a:r>
              <a:rPr lang="en-US" i="1" dirty="0"/>
              <a:t>Smaller value of Entropy signifies a good classification.</a:t>
            </a:r>
            <a:endParaRPr lang="en-IN" dirty="0"/>
          </a:p>
          <a:p>
            <a:pPr marL="0" indent="0">
              <a:buNone/>
            </a:pPr>
            <a:endParaRPr lang="en-IN" dirty="0"/>
          </a:p>
          <a:p>
            <a:r>
              <a:rPr lang="en-IN" dirty="0"/>
              <a:t>Information Gain : </a:t>
            </a:r>
            <a:r>
              <a:rPr lang="en-US" i="1" dirty="0"/>
              <a:t>= Entropy(parent) - Weighted Sum of Entropy(Children)</a:t>
            </a:r>
            <a:endParaRPr lang="en-IN" dirty="0"/>
          </a:p>
        </p:txBody>
      </p:sp>
      <p:pic>
        <p:nvPicPr>
          <p:cNvPr id="2050" name="Picture 2" descr="https://1.bp.blogspot.com/-dIZOYHiMj7Y/WSlUUEIWdCI/AAAAAAAAGSg/nY7Finf7Iu0H7tGliQz9Xr9R65ZvbjC1wCLcB/s320/entropy.png">
            <a:extLst>
              <a:ext uri="{FF2B5EF4-FFF2-40B4-BE49-F238E27FC236}">
                <a16:creationId xmlns:a16="http://schemas.microsoft.com/office/drawing/2014/main" id="{3AACB8C8-47DD-4EDF-A01F-503E7D43C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467" y="5366604"/>
            <a:ext cx="30480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DA6D-8127-4993-A9E7-6C4447D02D03}"/>
              </a:ext>
            </a:extLst>
          </p:cNvPr>
          <p:cNvSpPr>
            <a:spLocks noGrp="1"/>
          </p:cNvSpPr>
          <p:nvPr>
            <p:ph type="title"/>
          </p:nvPr>
        </p:nvSpPr>
        <p:spPr/>
        <p:txBody>
          <a:bodyPr/>
          <a:lstStyle/>
          <a:p>
            <a:r>
              <a:rPr lang="en-US" b="1" dirty="0"/>
              <a:t>Steps to calculate entropy for a split:</a:t>
            </a:r>
            <a:endParaRPr lang="en-IN" dirty="0"/>
          </a:p>
        </p:txBody>
      </p:sp>
      <p:sp>
        <p:nvSpPr>
          <p:cNvPr id="3" name="Content Placeholder 2">
            <a:extLst>
              <a:ext uri="{FF2B5EF4-FFF2-40B4-BE49-F238E27FC236}">
                <a16:creationId xmlns:a16="http://schemas.microsoft.com/office/drawing/2014/main" id="{0C2BE8B7-C3CC-4F34-B0F2-E87FB826D3EC}"/>
              </a:ext>
            </a:extLst>
          </p:cNvPr>
          <p:cNvSpPr>
            <a:spLocks noGrp="1"/>
          </p:cNvSpPr>
          <p:nvPr>
            <p:ph sz="quarter" idx="13"/>
          </p:nvPr>
        </p:nvSpPr>
        <p:spPr/>
        <p:txBody>
          <a:bodyPr/>
          <a:lstStyle/>
          <a:p>
            <a:pPr marL="457200" indent="-457200">
              <a:buFont typeface="+mj-lt"/>
              <a:buAutoNum type="arabicPeriod"/>
            </a:pPr>
            <a:r>
              <a:rPr lang="en-US" dirty="0"/>
              <a:t>Calculate entropy of parent node</a:t>
            </a:r>
          </a:p>
          <a:p>
            <a:pPr marL="457200" indent="-457200">
              <a:buFont typeface="+mj-lt"/>
              <a:buAutoNum type="arabicPeriod"/>
            </a:pPr>
            <a:r>
              <a:rPr lang="en-US" dirty="0"/>
              <a:t>Calculate entropy of each individual node of split and calculate weighted average of all sub-nodes available in split.</a:t>
            </a:r>
          </a:p>
          <a:p>
            <a:pPr marL="457200" indent="-457200">
              <a:buFont typeface="+mj-lt"/>
              <a:buAutoNum type="arabicPeriod"/>
            </a:pPr>
            <a:endParaRPr lang="en-IN" dirty="0"/>
          </a:p>
        </p:txBody>
      </p:sp>
    </p:spTree>
    <p:extLst>
      <p:ext uri="{BB962C8B-B14F-4D97-AF65-F5344CB8AC3E}">
        <p14:creationId xmlns:p14="http://schemas.microsoft.com/office/powerpoint/2010/main" val="170928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D0C3-BBC6-4B8D-B00C-F4D646748B18}"/>
              </a:ext>
            </a:extLst>
          </p:cNvPr>
          <p:cNvSpPr>
            <a:spLocks noGrp="1"/>
          </p:cNvSpPr>
          <p:nvPr>
            <p:ph type="title"/>
          </p:nvPr>
        </p:nvSpPr>
        <p:spPr/>
        <p:txBody>
          <a:bodyPr/>
          <a:lstStyle/>
          <a:p>
            <a:r>
              <a:rPr lang="en-IN" dirty="0"/>
              <a:t>Regression Tree</a:t>
            </a:r>
          </a:p>
        </p:txBody>
      </p:sp>
      <p:sp>
        <p:nvSpPr>
          <p:cNvPr id="3" name="Content Placeholder 2">
            <a:extLst>
              <a:ext uri="{FF2B5EF4-FFF2-40B4-BE49-F238E27FC236}">
                <a16:creationId xmlns:a16="http://schemas.microsoft.com/office/drawing/2014/main" id="{93C50E44-C13D-4470-8999-72DF2FB8B6F1}"/>
              </a:ext>
            </a:extLst>
          </p:cNvPr>
          <p:cNvSpPr>
            <a:spLocks noGrp="1"/>
          </p:cNvSpPr>
          <p:nvPr>
            <p:ph sz="quarter" idx="13"/>
          </p:nvPr>
        </p:nvSpPr>
        <p:spPr/>
        <p:txBody>
          <a:bodyPr/>
          <a:lstStyle/>
          <a:p>
            <a:br>
              <a:rPr lang="en-US" dirty="0"/>
            </a:br>
            <a:r>
              <a:rPr lang="en-US" dirty="0"/>
              <a:t>The impurity of a node is measured by the Least-Squared Deviation (LSD), which is simply the within variance for the node.</a:t>
            </a:r>
            <a:br>
              <a:rPr lang="en-US" dirty="0"/>
            </a:br>
            <a:endParaRPr lang="en-US" dirty="0"/>
          </a:p>
          <a:p>
            <a:endParaRPr lang="en-US" dirty="0"/>
          </a:p>
          <a:p>
            <a:endParaRPr lang="en-US" dirty="0"/>
          </a:p>
          <a:p>
            <a:endParaRPr lang="en-US" dirty="0"/>
          </a:p>
          <a:p>
            <a:endParaRPr lang="en-US" dirty="0"/>
          </a:p>
          <a:p>
            <a:r>
              <a:rPr lang="en-US" dirty="0"/>
              <a:t>Above X-bar is mean of the values, X is actual and n is number of values.</a:t>
            </a:r>
            <a:endParaRPr lang="en-IN" dirty="0"/>
          </a:p>
        </p:txBody>
      </p:sp>
      <p:pic>
        <p:nvPicPr>
          <p:cNvPr id="4" name="Picture 3">
            <a:extLst>
              <a:ext uri="{FF2B5EF4-FFF2-40B4-BE49-F238E27FC236}">
                <a16:creationId xmlns:a16="http://schemas.microsoft.com/office/drawing/2014/main" id="{2766A3D9-6E47-4754-8D77-FD484FEAEB38}"/>
              </a:ext>
            </a:extLst>
          </p:cNvPr>
          <p:cNvPicPr>
            <a:picLocks noChangeAspect="1"/>
          </p:cNvPicPr>
          <p:nvPr/>
        </p:nvPicPr>
        <p:blipFill>
          <a:blip r:embed="rId2"/>
          <a:stretch>
            <a:fillRect/>
          </a:stretch>
        </p:blipFill>
        <p:spPr>
          <a:xfrm>
            <a:off x="4140729" y="3916891"/>
            <a:ext cx="2962275" cy="1123950"/>
          </a:xfrm>
          <a:prstGeom prst="rect">
            <a:avLst/>
          </a:prstGeom>
        </p:spPr>
      </p:pic>
    </p:spTree>
    <p:extLst>
      <p:ext uri="{BB962C8B-B14F-4D97-AF65-F5344CB8AC3E}">
        <p14:creationId xmlns:p14="http://schemas.microsoft.com/office/powerpoint/2010/main" val="253241444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6FF35B2-550A-4576-A31B-29D83B2AE250}" vid="{ABD96ED6-92DA-4C2B-8BF0-A2D5644AA518}"/>
    </a:ext>
  </a:extLst>
</a:theme>
</file>

<file path=ppt/theme/theme2.xml><?xml version="1.0" encoding="utf-8"?>
<a:theme xmlns:a="http://schemas.openxmlformats.org/drawingml/2006/main" name="1_Theme3">
  <a:themeElements>
    <a:clrScheme name="Template 3">
      <a:dk1>
        <a:srgbClr val="414141"/>
      </a:dk1>
      <a:lt1>
        <a:sysClr val="window" lastClr="FFFFFF"/>
      </a:lt1>
      <a:dk2>
        <a:srgbClr val="D9D9D9"/>
      </a:dk2>
      <a:lt2>
        <a:srgbClr val="FFFFFF"/>
      </a:lt2>
      <a:accent1>
        <a:srgbClr val="9C2A27"/>
      </a:accent1>
      <a:accent2>
        <a:srgbClr val="1B3651"/>
      </a:accent2>
      <a:accent3>
        <a:srgbClr val="E6292F"/>
      </a:accent3>
      <a:accent4>
        <a:srgbClr val="2EA962"/>
      </a:accent4>
      <a:accent5>
        <a:srgbClr val="F3EB39"/>
      </a:accent5>
      <a:accent6>
        <a:srgbClr val="6E54A6"/>
      </a:accent6>
      <a:hlink>
        <a:srgbClr val="F36019"/>
      </a:hlink>
      <a:folHlink>
        <a:srgbClr val="F36019"/>
      </a:folHlink>
    </a:clrScheme>
    <a:fontScheme name="Amit">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Theme4">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Theme4" id="{84630C3E-BD90-4455-B57F-6F724FEF5B89}" vid="{CB7A16F3-2C7D-4701-9F09-012F3337D5EA}"/>
    </a:ext>
  </a:extLst>
</a:theme>
</file>

<file path=ppt/theme/theme5.xml><?xml version="1.0" encoding="utf-8"?>
<a:theme xmlns:a="http://schemas.openxmlformats.org/drawingml/2006/main" name="1_Integr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472</TotalTime>
  <Words>1222</Words>
  <Application>Microsoft Office PowerPoint</Application>
  <PresentationFormat>Widescreen</PresentationFormat>
  <Paragraphs>105</Paragraphs>
  <Slides>25</Slides>
  <Notes>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25</vt:i4>
      </vt:variant>
    </vt:vector>
  </HeadingPairs>
  <TitlesOfParts>
    <vt:vector size="44" baseType="lpstr">
      <vt:lpstr>Arial</vt:lpstr>
      <vt:lpstr>Arial Narrow</vt:lpstr>
      <vt:lpstr>Calibri</vt:lpstr>
      <vt:lpstr>Calibri Light</vt:lpstr>
      <vt:lpstr>Cambria</vt:lpstr>
      <vt:lpstr>Gill Sans MT</vt:lpstr>
      <vt:lpstr>Segoe UI</vt:lpstr>
      <vt:lpstr>Symbol</vt:lpstr>
      <vt:lpstr>Tahoma</vt:lpstr>
      <vt:lpstr>Tw Cen MT</vt:lpstr>
      <vt:lpstr>Tw Cen MT Condensed</vt:lpstr>
      <vt:lpstr>Wingdings</vt:lpstr>
      <vt:lpstr>Wingdings 2</vt:lpstr>
      <vt:lpstr>Wingdings 3</vt:lpstr>
      <vt:lpstr>Theme1</vt:lpstr>
      <vt:lpstr>1_Theme3</vt:lpstr>
      <vt:lpstr>Dividend</vt:lpstr>
      <vt:lpstr>Theme4</vt:lpstr>
      <vt:lpstr>1_Integral</vt:lpstr>
      <vt:lpstr>Decision Trees </vt:lpstr>
      <vt:lpstr>Decision Trees</vt:lpstr>
      <vt:lpstr>Decision Trees</vt:lpstr>
      <vt:lpstr>How Decision Tree works:</vt:lpstr>
      <vt:lpstr>Gini Index</vt:lpstr>
      <vt:lpstr>Gini index</vt:lpstr>
      <vt:lpstr>Entropy / Information Gain</vt:lpstr>
      <vt:lpstr>Steps to calculate entropy for a split:</vt:lpstr>
      <vt:lpstr>Regression Tree</vt:lpstr>
      <vt:lpstr>Steps to calculate Variance:</vt:lpstr>
      <vt:lpstr>Which is better - Entropy or Gini</vt:lpstr>
      <vt:lpstr>How Decision Tree works?</vt:lpstr>
      <vt:lpstr>Decision Trees</vt:lpstr>
      <vt:lpstr>Decision Tree for regression</vt:lpstr>
      <vt:lpstr>Decision Tree for regression</vt:lpstr>
      <vt:lpstr>Pruning : Correct Overfitting</vt:lpstr>
      <vt:lpstr>PowerPoint Presentation</vt:lpstr>
      <vt:lpstr>Business Scenario and Advantage </vt:lpstr>
      <vt:lpstr>PowerPoint Presentation</vt:lpstr>
      <vt:lpstr>Advantages :</vt:lpstr>
      <vt:lpstr>Disadvantages :</vt:lpstr>
      <vt:lpstr>Random Forest</vt:lpstr>
      <vt:lpstr>Working of Random Forest</vt:lpstr>
      <vt:lpstr>Features and Advantages of Random Forest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48</cp:revision>
  <dcterms:created xsi:type="dcterms:W3CDTF">2017-08-16T07:50:37Z</dcterms:created>
  <dcterms:modified xsi:type="dcterms:W3CDTF">2021-06-29T03:52:04Z</dcterms:modified>
</cp:coreProperties>
</file>